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16"/>
  </p:notesMasterIdLst>
  <p:sldIdLst>
    <p:sldId id="256" r:id="rId2"/>
    <p:sldId id="1114" r:id="rId3"/>
    <p:sldId id="257" r:id="rId4"/>
    <p:sldId id="1120" r:id="rId5"/>
    <p:sldId id="258" r:id="rId6"/>
    <p:sldId id="259" r:id="rId7"/>
    <p:sldId id="260" r:id="rId8"/>
    <p:sldId id="1118" r:id="rId9"/>
    <p:sldId id="262" r:id="rId10"/>
    <p:sldId id="263" r:id="rId11"/>
    <p:sldId id="264" r:id="rId12"/>
    <p:sldId id="1116" r:id="rId13"/>
    <p:sldId id="1117" r:id="rId14"/>
    <p:sldId id="111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9831"/>
  </p:normalViewPr>
  <p:slideViewPr>
    <p:cSldViewPr snapToGrid="0">
      <p:cViewPr varScale="1">
        <p:scale>
          <a:sx n="110" d="100"/>
          <a:sy n="110"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D15BC-C5F5-3544-8BF0-C6E21B1BA73B}" type="datetimeFigureOut">
              <a:rPr lang="en-US" smtClean="0"/>
              <a:t>4/3/23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7D456-3671-5E4F-B7E0-9DB96B28A41F}" type="slidenum">
              <a:rPr lang="en-US" smtClean="0"/>
              <a:t>‹#›</a:t>
            </a:fld>
            <a:endParaRPr lang="en-US"/>
          </a:p>
        </p:txBody>
      </p:sp>
    </p:spTree>
    <p:extLst>
      <p:ext uri="{BB962C8B-B14F-4D97-AF65-F5344CB8AC3E}">
        <p14:creationId xmlns:p14="http://schemas.microsoft.com/office/powerpoint/2010/main" val="92908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effectLst/>
                <a:latin typeface="Arial" panose="020B0604020202020204" pitchFamily="34" charset="0"/>
                <a:ea typeface="Calibri" panose="020F0502020204030204" pitchFamily="34" charset="0"/>
                <a:cs typeface="Times New Roman" panose="02020603050405020304" pitchFamily="18" charset="0"/>
              </a:rPr>
              <a:t>Hello everyone, my name is Zihaad Khan and today I will be going through a research proposal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effectLst/>
                <a:latin typeface="Arial" panose="020B0604020202020204" pitchFamily="34" charset="0"/>
                <a:ea typeface="Calibri" panose="020F0502020204030204" pitchFamily="34" charset="0"/>
                <a:cs typeface="Times New Roman" panose="02020603050405020304" pitchFamily="18" charset="0"/>
              </a:rPr>
              <a:t>I am currently pursuing a Master of Science (MSc) degree in Cyber Security at the University of Essex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effectLst/>
                <a:latin typeface="Arial" panose="020B0604020202020204" pitchFamily="34" charset="0"/>
                <a:ea typeface="Calibri" panose="020F0502020204030204" pitchFamily="34" charset="0"/>
                <a:cs typeface="Times New Roman" panose="02020603050405020304" pitchFamily="18" charset="0"/>
              </a:rPr>
              <a:t>As part of my studies, I am undertaking a module called Research Methods and Professional Practice (RMPP).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effectLst/>
                <a:latin typeface="Arial" panose="020B0604020202020204" pitchFamily="34" charset="0"/>
                <a:ea typeface="Calibri" panose="020F0502020204030204" pitchFamily="34" charset="0"/>
                <a:cs typeface="Times New Roman" panose="02020603050405020304" pitchFamily="18" charset="0"/>
              </a:rPr>
              <a:t>One of the objectives of this module is to deliver a presentation on a chosen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effectLst/>
                <a:latin typeface="Arial" panose="020B0604020202020204" pitchFamily="34" charset="0"/>
                <a:ea typeface="Calibri" panose="020F0502020204030204" pitchFamily="34" charset="0"/>
                <a:cs typeface="Times New Roman" panose="02020603050405020304" pitchFamily="18" charset="0"/>
              </a:rPr>
              <a:t>The topic for discussion today is "Securing VoIP (Voice over IP) using TLS (Transport Layer Security) and SRTP (Secure Real-Time Protocol): A Practical Study in Service Provider Networks".</a:t>
            </a: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1</a:t>
            </a:fld>
            <a:endParaRPr lang="en-US"/>
          </a:p>
        </p:txBody>
      </p:sp>
    </p:spTree>
    <p:extLst>
      <p:ext uri="{BB962C8B-B14F-4D97-AF65-F5344CB8AC3E}">
        <p14:creationId xmlns:p14="http://schemas.microsoft.com/office/powerpoint/2010/main" val="103089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project and researcher will comply with ethical guidelines such as the ACM Code of Ethics (ACM, 2018) and the </a:t>
            </a:r>
            <a:r>
              <a:rPr lang="en-GB" sz="2000" dirty="0">
                <a:effectLst/>
                <a:latin typeface="Arial" panose="020B0604020202020204" pitchFamily="34" charset="0"/>
                <a:ea typeface="Calibri" panose="020F0502020204030204" pitchFamily="34" charset="0"/>
                <a:cs typeface="Arial" panose="020B0604020202020204" pitchFamily="34" charset="0"/>
              </a:rPr>
              <a:t>BCS Code of Conduct </a:t>
            </a:r>
            <a:r>
              <a:rPr lang="en-GB" sz="2000" dirty="0">
                <a:effectLst/>
                <a:latin typeface="Arial" panose="020B0604020202020204" pitchFamily="34" charset="0"/>
                <a:ea typeface="Calibri" panose="020F0502020204030204" pitchFamily="34" charset="0"/>
                <a:cs typeface="Times New Roman" panose="02020603050405020304" pitchFamily="18" charset="0"/>
              </a:rPr>
              <a:t>(BCS, 2022), including obtaining the necessary permissions and consent from any service providers involved in the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research will not involve any sensitive or personal data, and measures will be taken to ensure the privacy and confidentiality of the participants (if 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Literature obtained and analysed will be </a:t>
            </a:r>
            <a:r>
              <a:rPr lang="en-GB" sz="2000" dirty="0">
                <a:effectLst/>
                <a:latin typeface="Arial" panose="020B0604020202020204" pitchFamily="34" charset="0"/>
                <a:ea typeface="Calibri" panose="020F0502020204030204" pitchFamily="34" charset="0"/>
                <a:cs typeface="Arial" panose="020B0604020202020204" pitchFamily="34" charset="0"/>
              </a:rPr>
              <a:t>cited and referenced accordingly. No risk assessment is required to be performed in this research.</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10</a:t>
            </a:fld>
            <a:endParaRPr lang="en-US"/>
          </a:p>
        </p:txBody>
      </p:sp>
    </p:spTree>
    <p:extLst>
      <p:ext uri="{BB962C8B-B14F-4D97-AF65-F5344CB8AC3E}">
        <p14:creationId xmlns:p14="http://schemas.microsoft.com/office/powerpoint/2010/main" val="322135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research will include simulated SIP call flows with and without TLS and SRTP to demonstrate the effectiveness of the implementation in securing VoIP communication.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Practical recommendations for Service Providers to improve the security of their VoIP networks will also be provided.</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11</a:t>
            </a:fld>
            <a:endParaRPr lang="en-US"/>
          </a:p>
        </p:txBody>
      </p:sp>
    </p:spTree>
    <p:extLst>
      <p:ext uri="{BB962C8B-B14F-4D97-AF65-F5344CB8AC3E}">
        <p14:creationId xmlns:p14="http://schemas.microsoft.com/office/powerpoint/2010/main" val="378821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It is assumed that the project module must be completed in 28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infographic represents an estimate timeline. The proposed timeline for the project will involve a literature review and research question refinement in weeks 1 - 4, followed by the design and setup of the test environment in weeks 5 - 8.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Weeks 9 - 12 will involve the configuration and testing of SIP over TLS and SRTP as well as capturing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Weeks 13 - 16 will be devoted to analysing and interpreting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Week 17 - 22 will be reserved for finalising the discussion and completing the project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Lastly, Week 23 - 26 will be used to work on the artefacts and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Two weeks has been allocated for unforeseen circumstances that may affect the timeline.</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12</a:t>
            </a:fld>
            <a:endParaRPr lang="en-US"/>
          </a:p>
        </p:txBody>
      </p:sp>
    </p:spTree>
    <p:extLst>
      <p:ext uri="{BB962C8B-B14F-4D97-AF65-F5344CB8AC3E}">
        <p14:creationId xmlns:p14="http://schemas.microsoft.com/office/powerpoint/2010/main" val="3796890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panose="020B0604020202020204" pitchFamily="34" charset="0"/>
                <a:cs typeface="Arial" panose="020B0604020202020204" pitchFamily="34" charset="0"/>
              </a:rPr>
              <a:t>Thank you for your attention</a:t>
            </a:r>
          </a:p>
        </p:txBody>
      </p:sp>
      <p:sp>
        <p:nvSpPr>
          <p:cNvPr id="4" name="Slide Number Placeholder 3"/>
          <p:cNvSpPr>
            <a:spLocks noGrp="1"/>
          </p:cNvSpPr>
          <p:nvPr>
            <p:ph type="sldNum" sz="quarter" idx="5"/>
          </p:nvPr>
        </p:nvSpPr>
        <p:spPr/>
        <p:txBody>
          <a:bodyPr/>
          <a:lstStyle/>
          <a:p>
            <a:fld id="{8B07D456-3671-5E4F-B7E0-9DB96B28A41F}" type="slidenum">
              <a:rPr lang="en-US" smtClean="0"/>
              <a:t>13</a:t>
            </a:fld>
            <a:endParaRPr lang="en-US"/>
          </a:p>
        </p:txBody>
      </p:sp>
    </p:spTree>
    <p:extLst>
      <p:ext uri="{BB962C8B-B14F-4D97-AF65-F5344CB8AC3E}">
        <p14:creationId xmlns:p14="http://schemas.microsoft.com/office/powerpoint/2010/main" val="237407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agenda for today will be as follows:</a:t>
            </a:r>
          </a:p>
          <a:p>
            <a:pPr>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We will start by introducing the project title and explaining its significance in today's world.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Then, we will move on to the research problem and the formulated research question, which will lead to the aims and objectives of the study.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Next, we will review the current literature to identify research gaps and opportunities for positive contributions to this field of study.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The research methodology and ethical considerations will be discussed, followed by the description of the artifacts that will be produced.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Finally, we will end with the proposed timeline for conducting primary research and provide the relevant references for the papers studied.</a:t>
            </a: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2</a:t>
            </a:fld>
            <a:endParaRPr lang="en-US"/>
          </a:p>
        </p:txBody>
      </p:sp>
    </p:spTree>
    <p:extLst>
      <p:ext uri="{BB962C8B-B14F-4D97-AF65-F5344CB8AC3E}">
        <p14:creationId xmlns:p14="http://schemas.microsoft.com/office/powerpoint/2010/main" val="209226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project title is: </a:t>
            </a:r>
            <a:r>
              <a:rPr lang="en-ZA" sz="2000" dirty="0">
                <a:effectLst/>
                <a:latin typeface="Arial" panose="020B0604020202020204" pitchFamily="34" charset="0"/>
                <a:ea typeface="Calibri" panose="020F0502020204030204" pitchFamily="34" charset="0"/>
                <a:cs typeface="Times New Roman" panose="02020603050405020304" pitchFamily="18" charset="0"/>
              </a:rPr>
              <a:t>Securing VoIP (Voice over IP) using TLS (Transport Layer Security) and SRTP (Secure Real Time Protocol): A practical study in service provider networks.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Before proceeding any further, let me begin by explaining what Voice over IP, TLS and SRTP is: </a:t>
            </a: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3</a:t>
            </a:fld>
            <a:endParaRPr lang="en-US"/>
          </a:p>
        </p:txBody>
      </p:sp>
    </p:spTree>
    <p:extLst>
      <p:ext uri="{BB962C8B-B14F-4D97-AF65-F5344CB8AC3E}">
        <p14:creationId xmlns:p14="http://schemas.microsoft.com/office/powerpoint/2010/main" val="165334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VoIP is a popular and cheap technology for making phone calls over the internet instead of traditional telephone lines (Muhammad &amp; Muhammad, 2017).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To make VoIP possible, a protocol called SIP i.e., Session Initiation Protocol (SIP) is a commonly used. This is a signalling protocol used for setting up and tearing down VoIP calls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Chakraborty et al., 2019)</a:t>
            </a:r>
            <a:r>
              <a:rPr lang="en-ZA" sz="2000" dirty="0">
                <a:effectLst/>
                <a:latin typeface="Arial" panose="020B0604020202020204" pitchFamily="34" charset="0"/>
                <a:ea typeface="Calibri" panose="020F0502020204030204" pitchFamily="34" charset="0"/>
                <a:cs typeface="Arial" panose="020B0604020202020204" pitchFamily="34" charset="0"/>
              </a:rPr>
              <a:t>. SIP is a text-based protocol that is used to initiate, modify, and terminate multimedia sessions, such as voice and video calls (IETF, 2012).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However, the use of SIP introduces security challenges, such as eavesdropping and tampering of messages (</a:t>
            </a:r>
            <a:r>
              <a:rPr lang="en-ZA" sz="2000" dirty="0">
                <a:effectLst/>
                <a:latin typeface="Arial" panose="020B0604020202020204" pitchFamily="34" charset="0"/>
                <a:ea typeface="Calibri" panose="020F0502020204030204" pitchFamily="34" charset="0"/>
                <a:cs typeface="Times New Roman" panose="02020603050405020304" pitchFamily="18" charset="0"/>
              </a:rPr>
              <a:t>Kumar &amp; Roy, 2021).</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This is where Transport Layer Security (TLS) comes in. This is a protocol that is used to encrypt communication over the internet. Specifically in this research, it is used to encrypt VoIP calls. TLS provides confidentiality, integrity, and authentication to the communication channel between two endpoints, basically between two telephones (IETF, 2008). When SIP is used over TLS, the signalling messages are encrypted, which prevents eavesdropping and tampering (</a:t>
            </a:r>
            <a:r>
              <a:rPr lang="en-ZA" sz="2000" dirty="0">
                <a:effectLst/>
                <a:latin typeface="Arial" panose="020B0604020202020204" pitchFamily="34" charset="0"/>
                <a:ea typeface="Calibri" panose="020F0502020204030204" pitchFamily="34" charset="0"/>
                <a:cs typeface="Times New Roman" panose="02020603050405020304" pitchFamily="18" charset="0"/>
              </a:rPr>
              <a:t>Kumar &amp; Roy, 2021).</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Now that we have understood, VoIP, Signalling (SIP) and TLS, let’s move onto to Secure Real-Time Protocol (SRTP).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SRTP is a protocol that is used to encrypt the voice and video data transmitted (media stream) over the internet (</a:t>
            </a:r>
            <a:r>
              <a:rPr lang="en-ZA" sz="2000" dirty="0">
                <a:effectLst/>
                <a:latin typeface="Arial" panose="020B0604020202020204" pitchFamily="34" charset="0"/>
                <a:ea typeface="Calibri" panose="020F0502020204030204" pitchFamily="34" charset="0"/>
                <a:cs typeface="Times New Roman" panose="02020603050405020304" pitchFamily="18" charset="0"/>
              </a:rPr>
              <a:t>Alexander et al., 2009). </a:t>
            </a:r>
            <a:r>
              <a:rPr lang="en-ZA" sz="2000" dirty="0">
                <a:effectLst/>
                <a:latin typeface="Arial" panose="020B0604020202020204" pitchFamily="34" charset="0"/>
                <a:ea typeface="Calibri" panose="020F0502020204030204" pitchFamily="34" charset="0"/>
                <a:cs typeface="Arial" panose="020B0604020202020204" pitchFamily="34" charset="0"/>
              </a:rPr>
              <a:t>SRTP provides confidentiality, integrity, and protection to the media stream. When SIP is used with SRTP, the voice and video data are encrypted, which prevents eavesdropping and tampering</a:t>
            </a:r>
            <a:r>
              <a:rPr lang="en-ZA" sz="2000" dirty="0">
                <a:effectLst/>
                <a:latin typeface="Arial" panose="020B0604020202020204" pitchFamily="34" charset="0"/>
                <a:ea typeface="Calibri" panose="020F0502020204030204" pitchFamily="34" charset="0"/>
                <a:cs typeface="Times New Roman" panose="02020603050405020304" pitchFamily="18" charset="0"/>
              </a:rPr>
              <a:t> (Alexander et al., 2009).</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Arial" panose="020B0604020202020204" pitchFamily="34" charset="0"/>
              </a:rPr>
              <a:t>To recap, the use of SIP over TLS and SRTP can significantly improve the security of VoIP calls. TLS is used to secure signalling while SRTP is used to secure media. However, the configuration and deployment of these security mechanisms can be complex, varies between networks and requires careful consideration.</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000" dirty="0"/>
          </a:p>
        </p:txBody>
      </p:sp>
      <p:sp>
        <p:nvSpPr>
          <p:cNvPr id="4" name="Slide Number Placeholder 3"/>
          <p:cNvSpPr>
            <a:spLocks noGrp="1"/>
          </p:cNvSpPr>
          <p:nvPr>
            <p:ph type="sldNum" sz="quarter" idx="5"/>
          </p:nvPr>
        </p:nvSpPr>
        <p:spPr/>
        <p:txBody>
          <a:bodyPr/>
          <a:lstStyle/>
          <a:p>
            <a:fld id="{8B07D456-3671-5E4F-B7E0-9DB96B28A41F}" type="slidenum">
              <a:rPr lang="en-US" smtClean="0"/>
              <a:t>4</a:t>
            </a:fld>
            <a:endParaRPr lang="en-US"/>
          </a:p>
        </p:txBody>
      </p:sp>
    </p:spTree>
    <p:extLst>
      <p:ext uri="{BB962C8B-B14F-4D97-AF65-F5344CB8AC3E}">
        <p14:creationId xmlns:p14="http://schemas.microsoft.com/office/powerpoint/2010/main" val="134011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This research aims to address the increasing demand for securing VoIP communication in service provider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focus will be on enhancing performance and security of VoIP networks by implementing TLS and SRTP.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The study intends to contribute to the existing literature by evaluating the effectiveness of TLS and SRTP in securing VoIP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Arial" panose="020B0604020202020204" pitchFamily="34" charset="0"/>
                <a:ea typeface="Calibri" panose="020F0502020204030204" pitchFamily="34" charset="0"/>
                <a:cs typeface="Times New Roman" panose="02020603050405020304" pitchFamily="18" charset="0"/>
              </a:rPr>
              <a:t>Furthermore, practical recommendations for service providers to improve the security of their VoIP networks will be provided.</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5</a:t>
            </a:fld>
            <a:endParaRPr lang="en-US"/>
          </a:p>
        </p:txBody>
      </p:sp>
    </p:spTree>
    <p:extLst>
      <p:ext uri="{BB962C8B-B14F-4D97-AF65-F5344CB8AC3E}">
        <p14:creationId xmlns:p14="http://schemas.microsoft.com/office/powerpoint/2010/main" val="258862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following research question was formulated, how effective is the implementation of TLS and SRTP in securing VoIP communication in service provider networks?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effectiveness will be measured from a security and performance perspective, discussed in detail under research methodology.</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6</a:t>
            </a:fld>
            <a:endParaRPr lang="en-US"/>
          </a:p>
        </p:txBody>
      </p:sp>
    </p:spTree>
    <p:extLst>
      <p:ext uri="{BB962C8B-B14F-4D97-AF65-F5344CB8AC3E}">
        <p14:creationId xmlns:p14="http://schemas.microsoft.com/office/powerpoint/2010/main" val="299714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By analysing the literature, various gaps in research or lack of research thereof were identified, these can translate directly into the aims and objectives of this research. </a:t>
            </a:r>
          </a:p>
          <a:p>
            <a:pPr>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Arial" panose="020B0604020202020204" pitchFamily="34" charset="0"/>
              </a:rPr>
              <a:t>The aims and objectives are structured into three areas’ viz. Evaluate, Analyse and Provide Recommendations:</a:t>
            </a:r>
          </a:p>
          <a:p>
            <a:pPr>
              <a:lnSpc>
                <a:spcPct val="200000"/>
              </a:lnSpc>
              <a:spcBef>
                <a:spcPts val="1200"/>
              </a:spcBef>
              <a:spcAft>
                <a:spcPts val="12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Evaluate - To evaluate the impact of implementing TLS and SRTP on the performance and security of VoIP communication in service provider networks.</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Analyse - To analyse the effectiveness of TLS and SRTP in securing VoIP communication against potential security threats.</a:t>
            </a:r>
          </a:p>
          <a:p>
            <a:pPr>
              <a:lnSpc>
                <a:spcPct val="200000"/>
              </a:lnSpc>
              <a:spcBef>
                <a:spcPts val="1200"/>
              </a:spcBef>
              <a:spcAft>
                <a:spcPts val="120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Provide Recommendations - To provide practical recommendations for service providers to improve the security of their VoIP networks.</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B07D456-3671-5E4F-B7E0-9DB96B28A41F}" type="slidenum">
              <a:rPr lang="en-US" smtClean="0"/>
              <a:t>7</a:t>
            </a:fld>
            <a:endParaRPr lang="en-US"/>
          </a:p>
        </p:txBody>
      </p:sp>
    </p:spTree>
    <p:extLst>
      <p:ext uri="{BB962C8B-B14F-4D97-AF65-F5344CB8AC3E}">
        <p14:creationId xmlns:p14="http://schemas.microsoft.com/office/powerpoint/2010/main" val="404972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VoIP has become a popular means of communication due to its cost-effectiveness, flexibility, and scalability (Muhammad &amp; Muhammad, 2017). However, its use has also introduced security risks, such as eavesdropping, call hijacking, and denial-of-service attacks (Suthar &amp; Rughani, 2020). To mitigate these security risks, various security protocols have been developed for VoIP, including SIP over TLS and SRTP (</a:t>
            </a:r>
            <a:r>
              <a:rPr lang="en-GB" sz="2000" dirty="0">
                <a:effectLst/>
                <a:latin typeface="Arial" panose="020B0604020202020204" pitchFamily="34" charset="0"/>
                <a:ea typeface="Calibri" panose="020F0502020204030204" pitchFamily="34" charset="0"/>
                <a:cs typeface="Arial" panose="020B0604020202020204" pitchFamily="34" charset="0"/>
              </a:rPr>
              <a:t>Neacşu &amp; Şchiopu, 2020).</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Several studies have evaluated the effectiveness of these protocols in securing VoIP traffic. For example, Kumar and Roy (2021) found that SIP over TLS and SRTP provided high levels of security against eavesdropping and message tampering. This view is echoed by Alexander et al. (2009) as well as Suthar and Rughani (2020). However, the authors also noted that the implementation of these protocols required careful configuration to ensure their effectiveness. There is also a gap in the studies of analysing the effectiveness of these protocols in a service provider network.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Similarly, the paper by Suthar and Rughani (2020) provides an overview of VoIP security threats and their mitigation techniques. The authors discuss various security threats that VoIP faces, such as eavesdropping, denial-of-service attacks, call hijacking, and phishing attacks. They also provide a comprehensive overview of various VoIP security mechanisms, including encryption, authentication, access control, and intrusion detection and prevention systems. However, the study could have been more comprehensive by including real-world case studies of VoIP security and the challenges that it brings to the industry. Further experiments could also be conducted in test service provider networks.</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The paper by Alexander et al. (2009) evaluates the performance of SRTP in VoIP communication. The authors conduct experiments to measure the impact of SRTP on call quality and call setup time using several open-source tools. They find that SRTP adds a security layer to VoIP and has a negligible effect on voice quality. However, the experiment was performed between two endpoints in an internal network and the same conclusion cannot be applied to a service provider network. The authors suggest that further research is needed to find a balance between security and performance in VoIP communication (Alexander et al., 2009).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Overall, the literature indicates that SIP over TLS and SRTP can provide effective security for VoIP traffic, but their implementation requires best practices to ensure their effectiveness.  There are also potential vulnerabilities associated with these protocols which need to be addressed to maintain their security. Furthermore, as mentioned, gaps in research exist around the performance impacts and the implementation of TLS and SRTP in service provider networks. </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This study hopes to address the gaps identified as well as provide service providers with recommendations around the implementation of TLS and SRTP in service provider networks.</a:t>
            </a:r>
          </a:p>
          <a:p>
            <a:endParaRPr lang="en-GB" sz="2000" dirty="0"/>
          </a:p>
        </p:txBody>
      </p:sp>
      <p:sp>
        <p:nvSpPr>
          <p:cNvPr id="4" name="Slide Number Placeholder 3"/>
          <p:cNvSpPr>
            <a:spLocks noGrp="1"/>
          </p:cNvSpPr>
          <p:nvPr>
            <p:ph type="sldNum" sz="quarter" idx="5"/>
          </p:nvPr>
        </p:nvSpPr>
        <p:spPr/>
        <p:txBody>
          <a:bodyPr/>
          <a:lstStyle/>
          <a:p>
            <a:fld id="{8B07D456-3671-5E4F-B7E0-9DB96B28A41F}" type="slidenum">
              <a:rPr lang="en-US" smtClean="0"/>
              <a:t>8</a:t>
            </a:fld>
            <a:endParaRPr lang="en-US"/>
          </a:p>
        </p:txBody>
      </p:sp>
    </p:spTree>
    <p:extLst>
      <p:ext uri="{BB962C8B-B14F-4D97-AF65-F5344CB8AC3E}">
        <p14:creationId xmlns:p14="http://schemas.microsoft.com/office/powerpoint/2010/main" val="364075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So, how can we achieve this?</a:t>
            </a:r>
          </a:p>
          <a:p>
            <a:pPr algn="just">
              <a:lnSpc>
                <a:spcPct val="200000"/>
              </a:lnSpc>
              <a:spcBef>
                <a:spcPts val="1200"/>
              </a:spcBef>
              <a:spcAft>
                <a:spcPts val="120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research methodology will involve designing and setting up a test environment to simulate VoIP communications using SIP over a service provider network. </a:t>
            </a:r>
            <a:r>
              <a:rPr lang="en-ZA" sz="2000" dirty="0">
                <a:effectLst/>
                <a:latin typeface="Arial" panose="020B0604020202020204" pitchFamily="34" charset="0"/>
                <a:ea typeface="Calibri" panose="020F0502020204030204" pitchFamily="34" charset="0"/>
                <a:cs typeface="Times New Roman" panose="02020603050405020304" pitchFamily="18" charset="0"/>
              </a:rPr>
              <a:t>Appropriate testing scenarios will be selected to ensure that the simulated VoIP communications are representative of real-world usage. The testing scenarios will involve different types of calls, such as one-to-one calls, conference calls, and calls with different codecs (which is a compression technology) to ensure a comprehensive evaluation of the impact of security measures on call performance and quality.</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The SIP over TLS and SRTP configurations will be performed using best practices to ensure that the setup is accurate and representative of real-world deployments. The network traffic generated during the testing will be captured using packet capture tools like Wireshark and analysed to measure the call setup time and quality.</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To ensure the accuracy, reliability and repeatability of the results obtained, the testing will be repeated multiple times, and the results will be averaged to obtain more accurate measurements. Additionally, statistical analysis techniques will be employed to compare the results obtained with and without TLS and SRTP and to determine the statistical significance of any differences observed.</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The quantitative analysis will involve a subjective assessment of call setup time and call quality using the Mean Opinion Score (MOS) rating system. MOS is a widely used and accepted rating system for voice call quality, and it will be used to provide an overall assessment of call quality with and without TLS and SRTP (Alexander et al., 2009).</a:t>
            </a:r>
          </a:p>
          <a:p>
            <a:pPr algn="just">
              <a:lnSpc>
                <a:spcPct val="200000"/>
              </a:lnSpc>
              <a:spcBef>
                <a:spcPts val="1200"/>
              </a:spcBef>
              <a:spcAft>
                <a:spcPts val="1200"/>
              </a:spcAft>
            </a:pP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Bef>
                <a:spcPts val="1200"/>
              </a:spcBef>
              <a:spcAft>
                <a:spcPts val="12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Overall, the research methodology will involve a comprehensive and rigorous evaluation of the effectiveness of SIP over TLS and SRTP in securing VoIP communication in a service provider network.</a:t>
            </a:r>
          </a:p>
          <a:p>
            <a:endParaRPr lang="en-GB" sz="2000" dirty="0"/>
          </a:p>
        </p:txBody>
      </p:sp>
      <p:sp>
        <p:nvSpPr>
          <p:cNvPr id="4" name="Slide Number Placeholder 3"/>
          <p:cNvSpPr>
            <a:spLocks noGrp="1"/>
          </p:cNvSpPr>
          <p:nvPr>
            <p:ph type="sldNum" sz="quarter" idx="5"/>
          </p:nvPr>
        </p:nvSpPr>
        <p:spPr/>
        <p:txBody>
          <a:bodyPr/>
          <a:lstStyle/>
          <a:p>
            <a:fld id="{8B07D456-3671-5E4F-B7E0-9DB96B28A41F}" type="slidenum">
              <a:rPr lang="en-US" smtClean="0"/>
              <a:t>9</a:t>
            </a:fld>
            <a:endParaRPr lang="en-US"/>
          </a:p>
        </p:txBody>
      </p:sp>
    </p:spTree>
    <p:extLst>
      <p:ext uri="{BB962C8B-B14F-4D97-AF65-F5344CB8AC3E}">
        <p14:creationId xmlns:p14="http://schemas.microsoft.com/office/powerpoint/2010/main" val="90737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4/3/23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01837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4/3/23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5029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4/3/23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6561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8" name="Group 7"/>
          <p:cNvGrpSpPr/>
          <p:nvPr/>
        </p:nvGrpSpPr>
        <p:grpSpPr>
          <a:xfrm>
            <a:off x="0" y="6780042"/>
            <a:ext cx="12192000" cy="77958"/>
            <a:chOff x="0" y="6693778"/>
            <a:chExt cx="9144000" cy="77958"/>
          </a:xfrm>
        </p:grpSpPr>
        <p:sp>
          <p:nvSpPr>
            <p:cNvPr id="9" name="Rectangle 8"/>
            <p:cNvSpPr/>
            <p:nvPr/>
          </p:nvSpPr>
          <p:spPr>
            <a:xfrm>
              <a:off x="0" y="6693778"/>
              <a:ext cx="2383277" cy="778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sp>
          <p:nvSpPr>
            <p:cNvPr id="10" name="Rectangle 9"/>
            <p:cNvSpPr/>
            <p:nvPr/>
          </p:nvSpPr>
          <p:spPr>
            <a:xfrm>
              <a:off x="2383277" y="6693915"/>
              <a:ext cx="6760723" cy="77821"/>
            </a:xfrm>
            <a:prstGeom prst="rect">
              <a:avLst/>
            </a:prstGeom>
            <a:gradFill flip="none" rotWithShape="1">
              <a:gsLst>
                <a:gs pos="77000">
                  <a:srgbClr val="00B0F0"/>
                </a:gs>
                <a:gs pos="0">
                  <a:srgbClr val="0092DA"/>
                </a:gs>
                <a:gs pos="10000">
                  <a:srgbClr val="94DEF9"/>
                </a:gs>
                <a:gs pos="21000">
                  <a:schemeClr val="bg1"/>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solidFill>
                  <a:prstClr val="white"/>
                </a:solidFill>
              </a:endParaRPr>
            </a:p>
          </p:txBody>
        </p:sp>
      </p:grpSp>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9" y="583128"/>
            <a:ext cx="6728884" cy="583200"/>
          </a:xfrm>
        </p:spPr>
        <p:txBody>
          <a:bodyPr>
            <a:norm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23941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4/3/23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939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4/3/23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8075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4/3/23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863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4/3/23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7831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4/3/23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269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4/3/23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4962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4/3/23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548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4/3/23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676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4/3/23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82876E1E-B302-0519-B71B-BFD4D860A387}"/>
              </a:ext>
            </a:extLst>
          </p:cNvPr>
          <p:cNvSpPr txBox="1"/>
          <p:nvPr userDrawn="1">
            <p:extLst>
              <p:ext uri="{1162E1C5-73C7-4A58-AE30-91384D911F3F}">
                <p184:classification xmlns:p184="http://schemas.microsoft.com/office/powerpoint/2018/4/main" val="ftr"/>
              </p:ext>
            </p:extLst>
          </p:nvPr>
        </p:nvSpPr>
        <p:spPr>
          <a:xfrm>
            <a:off x="0" y="6751320"/>
            <a:ext cx="419100" cy="106680"/>
          </a:xfrm>
          <a:prstGeom prst="rect">
            <a:avLst/>
          </a:prstGeom>
        </p:spPr>
        <p:txBody>
          <a:bodyPr horzOverflow="overflow" lIns="0" tIns="0" rIns="0" bIns="0">
            <a:spAutoFit/>
          </a:bodyPr>
          <a:lstStyle/>
          <a:p>
            <a:pPr algn="l"/>
            <a:r>
              <a:rPr lang="en-US" sz="700">
                <a:solidFill>
                  <a:srgbClr val="000000"/>
                </a:solidFill>
                <a:latin typeface="Calibri" panose="020F0502020204030204" pitchFamily="34" charset="0"/>
                <a:cs typeface="Calibri" panose="020F0502020204030204" pitchFamily="34" charset="0"/>
              </a:rPr>
              <a:t>C2 General</a:t>
            </a:r>
          </a:p>
        </p:txBody>
      </p:sp>
    </p:spTree>
    <p:extLst>
      <p:ext uri="{BB962C8B-B14F-4D97-AF65-F5344CB8AC3E}">
        <p14:creationId xmlns:p14="http://schemas.microsoft.com/office/powerpoint/2010/main" val="212037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media11.m4a"/><Relationship Id="rId7" Type="http://schemas.openxmlformats.org/officeDocument/2006/relationships/image" Target="../media/image41.svg"/><Relationship Id="rId2" Type="http://schemas.microsoft.com/office/2007/relationships/media" Target="../media/media11.m4a"/><Relationship Id="rId1" Type="http://schemas.openxmlformats.org/officeDocument/2006/relationships/tags" Target="../tags/tag9.xml"/><Relationship Id="rId6" Type="http://schemas.openxmlformats.org/officeDocument/2006/relationships/image" Target="../media/image40.png"/><Relationship Id="rId5" Type="http://schemas.openxmlformats.org/officeDocument/2006/relationships/notesSlide" Target="../notesSlides/notesSlide11.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link.springer.com/chapter/10.1007/978-3-319-95594-0_2" TargetMode="External"/><Relationship Id="rId3" Type="http://schemas.openxmlformats.org/officeDocument/2006/relationships/slideLayout" Target="../slideLayouts/slideLayout2.xml"/><Relationship Id="rId7" Type="http://schemas.openxmlformats.org/officeDocument/2006/relationships/hyperlink" Target="https://www.bcs.org/media/2211/bcs-code-of-conduct.pdf"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researchgate.net/publication/221204875_An_evaluation_of_Secure_Real-Time_Transport_Protocol_SRTP_performance_for_VoIP" TargetMode="External"/><Relationship Id="rId5" Type="http://schemas.openxmlformats.org/officeDocument/2006/relationships/hyperlink" Target="https://www.acm.org/code-of-ethics" TargetMode="External"/><Relationship Id="rId10" Type="http://schemas.openxmlformats.org/officeDocument/2006/relationships/image" Target="../media/image2.png"/><Relationship Id="rId4" Type="http://schemas.openxmlformats.org/officeDocument/2006/relationships/notesSlide" Target="../notesSlides/notesSlide13.xml"/><Relationship Id="rId9" Type="http://schemas.openxmlformats.org/officeDocument/2006/relationships/hyperlink" Target="https://tools.ietf.org/html/rfc326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opscience.iop.org/article/10.1088/1757-899X/1020/1/012020/meta" TargetMode="External"/><Relationship Id="rId2" Type="http://schemas.openxmlformats.org/officeDocument/2006/relationships/hyperlink" Target="https://tools.ietf.org/html/rfc5246" TargetMode="External"/><Relationship Id="rId1" Type="http://schemas.openxmlformats.org/officeDocument/2006/relationships/slideLayout" Target="../slideLayouts/slideLayout2.xml"/><Relationship Id="rId6" Type="http://schemas.openxmlformats.org/officeDocument/2006/relationships/hyperlink" Target="https://ieeexplore.ieee.org/document/9362943" TargetMode="External"/><Relationship Id="rId5" Type="http://schemas.openxmlformats.org/officeDocument/2006/relationships/hyperlink" Target="https://ieeexplore.ieee.org/document/9223162" TargetMode="External"/><Relationship Id="rId4" Type="http://schemas.openxmlformats.org/officeDocument/2006/relationships/hyperlink" Target="https://www.researchgate.net/publication/335442373_Collective_Study_On_Security_Threats_In_VOIP_Networks/citation/download"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audio" Target="../media/media4.m4a"/><Relationship Id="rId7" Type="http://schemas.openxmlformats.org/officeDocument/2006/relationships/image" Target="../media/image5.png"/><Relationship Id="rId12" Type="http://schemas.openxmlformats.org/officeDocument/2006/relationships/image" Target="../media/image10.sv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notesSlide" Target="../notesSlides/notesSlide4.xml"/><Relationship Id="rId1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slideLayout" Target="../slideLayouts/slideLayout2.xml"/><Relationship Id="rId9" Type="http://schemas.openxmlformats.org/officeDocument/2006/relationships/image" Target="../media/image7.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audio" Target="../media/media5.m4a"/><Relationship Id="rId7" Type="http://schemas.openxmlformats.org/officeDocument/2006/relationships/image" Target="../media/image14.svg"/><Relationship Id="rId12" Type="http://schemas.openxmlformats.org/officeDocument/2006/relationships/image" Target="../media/image19.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notesSlide" Target="../notesSlides/notesSlide5.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sv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media6.m4a"/><Relationship Id="rId7" Type="http://schemas.openxmlformats.org/officeDocument/2006/relationships/image" Target="../media/image22.svg"/><Relationship Id="rId12"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notesSlide" Target="../notesSlides/notesSlide6.xml"/><Relationship Id="rId10" Type="http://schemas.openxmlformats.org/officeDocument/2006/relationships/image" Target="../media/image25.png"/><Relationship Id="rId4" Type="http://schemas.openxmlformats.org/officeDocument/2006/relationships/slideLayout" Target="../slideLayouts/slideLayout2.xml"/><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2.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27.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2.png"/><Relationship Id="rId3" Type="http://schemas.openxmlformats.org/officeDocument/2006/relationships/audio" Target="../media/media9.m4a"/><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microsoft.com/office/2007/relationships/media" Target="../media/media9.m4a"/><Relationship Id="rId16" Type="http://schemas.openxmlformats.org/officeDocument/2006/relationships/image" Target="../media/image38.png"/><Relationship Id="rId1" Type="http://schemas.openxmlformats.org/officeDocument/2006/relationships/tags" Target="../tags/tag8.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notesSlide" Target="../notesSlides/notesSlide9.xml"/><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slideLayout" Target="../slideLayouts/slideLayout2.xml"/><Relationship Id="rId9" Type="http://schemas.openxmlformats.org/officeDocument/2006/relationships/image" Target="../media/image31.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B9544DE-D5D2-419F-97F9-C3CB8C317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6898C9B-7323-4559-9424-018A10D79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2CA7431-5F48-4116-FDF5-4BB99E7EC534}"/>
              </a:ext>
            </a:extLst>
          </p:cNvPr>
          <p:cNvSpPr>
            <a:spLocks noGrp="1"/>
          </p:cNvSpPr>
          <p:nvPr>
            <p:ph type="ctrTitle"/>
          </p:nvPr>
        </p:nvSpPr>
        <p:spPr>
          <a:xfrm>
            <a:off x="914851" y="258186"/>
            <a:ext cx="6614161" cy="1778145"/>
          </a:xfrm>
        </p:spPr>
        <p:txBody>
          <a:bodyPr vert="horz" lIns="91440" tIns="45720" rIns="91440" bIns="45720" rtlCol="0" anchor="b">
            <a:normAutofit/>
          </a:bodyPr>
          <a:lstStyle/>
          <a:p>
            <a:pPr algn="l"/>
            <a:r>
              <a:rPr lang="en-US" sz="4800" b="1" dirty="0">
                <a:latin typeface="Arial" panose="020B0604020202020204" pitchFamily="34" charset="0"/>
                <a:cs typeface="Arial" panose="020B0604020202020204" pitchFamily="34" charset="0"/>
              </a:rPr>
              <a:t>Research Proposal Presentation</a:t>
            </a:r>
          </a:p>
        </p:txBody>
      </p:sp>
      <p:sp>
        <p:nvSpPr>
          <p:cNvPr id="3" name="Subtitle 2">
            <a:extLst>
              <a:ext uri="{FF2B5EF4-FFF2-40B4-BE49-F238E27FC236}">
                <a16:creationId xmlns:a16="http://schemas.microsoft.com/office/drawing/2014/main" id="{282FB2EA-0398-B5A7-1775-8BBEE0451A53}"/>
              </a:ext>
            </a:extLst>
          </p:cNvPr>
          <p:cNvSpPr>
            <a:spLocks noGrp="1"/>
          </p:cNvSpPr>
          <p:nvPr>
            <p:ph type="subTitle" idx="1"/>
          </p:nvPr>
        </p:nvSpPr>
        <p:spPr>
          <a:xfrm>
            <a:off x="902966" y="2408115"/>
            <a:ext cx="7550709" cy="3943630"/>
          </a:xfrm>
        </p:spPr>
        <p:txBody>
          <a:bodyPr vert="horz" lIns="91440" tIns="45720" rIns="91440" bIns="45720" rtlCol="0">
            <a:noAutofit/>
          </a:bodyPr>
          <a:lstStyle/>
          <a:p>
            <a:pPr algn="l"/>
            <a:r>
              <a:rPr lang="en-US" b="1" u="sng" dirty="0">
                <a:latin typeface="Arial" panose="020B0604020202020204" pitchFamily="34" charset="0"/>
                <a:cs typeface="Arial" panose="020B0604020202020204" pitchFamily="34" charset="0"/>
              </a:rPr>
              <a:t>Course:</a:t>
            </a:r>
            <a:r>
              <a:rPr lang="en-US" b="1" dirty="0">
                <a:latin typeface="Arial" panose="020B0604020202020204" pitchFamily="34" charset="0"/>
                <a:cs typeface="Arial" panose="020B0604020202020204" pitchFamily="34" charset="0"/>
              </a:rPr>
              <a:t> </a:t>
            </a:r>
          </a:p>
          <a:p>
            <a:pPr algn="l"/>
            <a:r>
              <a:rPr lang="en-US" sz="2000" dirty="0">
                <a:solidFill>
                  <a:schemeClr val="accent4">
                    <a:lumMod val="75000"/>
                  </a:schemeClr>
                </a:solidFill>
                <a:latin typeface="Arial" panose="020B0604020202020204" pitchFamily="34" charset="0"/>
                <a:cs typeface="Arial" panose="020B0604020202020204" pitchFamily="34" charset="0"/>
              </a:rPr>
              <a:t>MSc Cyber Security – University of Essex (Online)</a:t>
            </a:r>
          </a:p>
          <a:p>
            <a:pPr algn="l"/>
            <a:endParaRPr lang="en-US" sz="2000" dirty="0">
              <a:latin typeface="Arial" panose="020B0604020202020204" pitchFamily="34" charset="0"/>
              <a:cs typeface="Arial" panose="020B0604020202020204" pitchFamily="34" charset="0"/>
            </a:endParaRPr>
          </a:p>
          <a:p>
            <a:pPr algn="l"/>
            <a:r>
              <a:rPr lang="en-US" b="1" u="sng" dirty="0">
                <a:latin typeface="Arial" panose="020B0604020202020204" pitchFamily="34" charset="0"/>
                <a:cs typeface="Arial" panose="020B0604020202020204" pitchFamily="34" charset="0"/>
              </a:rPr>
              <a:t>Module:</a:t>
            </a:r>
            <a:r>
              <a:rPr lang="en-US" b="1" dirty="0">
                <a:latin typeface="Arial" panose="020B0604020202020204" pitchFamily="34" charset="0"/>
                <a:cs typeface="Arial" panose="020B0604020202020204" pitchFamily="34" charset="0"/>
              </a:rPr>
              <a:t> </a:t>
            </a:r>
          </a:p>
          <a:p>
            <a:pPr algn="l"/>
            <a:r>
              <a:rPr lang="en-US" sz="2000" dirty="0">
                <a:solidFill>
                  <a:schemeClr val="accent4">
                    <a:lumMod val="75000"/>
                  </a:schemeClr>
                </a:solidFill>
                <a:latin typeface="Arial" panose="020B0604020202020204" pitchFamily="34" charset="0"/>
                <a:cs typeface="Arial" panose="020B0604020202020204" pitchFamily="34" charset="0"/>
              </a:rPr>
              <a:t>Research Methods &amp; Professional Practice (RMPP)</a:t>
            </a:r>
          </a:p>
          <a:p>
            <a:pPr algn="l"/>
            <a:endParaRPr lang="en-US" sz="2000" dirty="0">
              <a:latin typeface="Arial" panose="020B0604020202020204" pitchFamily="34" charset="0"/>
              <a:cs typeface="Arial" panose="020B0604020202020204" pitchFamily="34" charset="0"/>
            </a:endParaRPr>
          </a:p>
          <a:p>
            <a:pPr algn="l"/>
            <a:r>
              <a:rPr lang="en-US" b="1" u="sng" dirty="0">
                <a:latin typeface="Arial" panose="020B0604020202020204" pitchFamily="34" charset="0"/>
                <a:cs typeface="Arial" panose="020B0604020202020204" pitchFamily="34" charset="0"/>
              </a:rPr>
              <a:t>Topic:</a:t>
            </a:r>
          </a:p>
          <a:p>
            <a:pPr algn="l"/>
            <a:r>
              <a:rPr lang="en-US" sz="2000" dirty="0">
                <a:solidFill>
                  <a:schemeClr val="accent4">
                    <a:lumMod val="75000"/>
                  </a:schemeClr>
                </a:solidFill>
                <a:latin typeface="Arial" panose="020B0604020202020204" pitchFamily="34" charset="0"/>
                <a:cs typeface="Arial" panose="020B0604020202020204" pitchFamily="34" charset="0"/>
              </a:rPr>
              <a:t>Securing VoIP (Voice over IP) using TLS (Transport Layer Security) and SRTP (Secure Real Time Protocol): A practical study in Service Provider networks.</a:t>
            </a:r>
          </a:p>
          <a:p>
            <a:pPr algn="l"/>
            <a:endParaRPr lang="en-US" sz="2000" dirty="0">
              <a:latin typeface="Arial" panose="020B0604020202020204" pitchFamily="34" charset="0"/>
              <a:cs typeface="Arial" panose="020B0604020202020204" pitchFamily="34" charset="0"/>
            </a:endParaRPr>
          </a:p>
        </p:txBody>
      </p:sp>
      <p:grpSp>
        <p:nvGrpSpPr>
          <p:cNvPr id="35" name="decorative circles">
            <a:extLst>
              <a:ext uri="{FF2B5EF4-FFF2-40B4-BE49-F238E27FC236}">
                <a16:creationId xmlns:a16="http://schemas.microsoft.com/office/drawing/2014/main" id="{CD3F8757-46C7-43B2-B5EF-9B85B5C839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36" name="Oval 35">
              <a:extLst>
                <a:ext uri="{FF2B5EF4-FFF2-40B4-BE49-F238E27FC236}">
                  <a16:creationId xmlns:a16="http://schemas.microsoft.com/office/drawing/2014/main" id="{CC558EDF-DA7F-481C-8D08-2A7156D3F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DCDAD58-A043-493E-A51B-5A32AB1C5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56CBC24-7B7A-405B-8EB6-1A5FD7BE4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1EFB3FA-A08C-47F2-B71D-3556F253C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36554C6-9AC1-4C2E-AE7F-040BCB6CE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3" descr="Neon 3D circle art">
            <a:extLst>
              <a:ext uri="{FF2B5EF4-FFF2-40B4-BE49-F238E27FC236}">
                <a16:creationId xmlns:a16="http://schemas.microsoft.com/office/drawing/2014/main" id="{14540FF6-1530-9C18-8888-730720C5E370}"/>
              </a:ext>
            </a:extLst>
          </p:cNvPr>
          <p:cNvPicPr>
            <a:picLocks noChangeAspect="1"/>
          </p:cNvPicPr>
          <p:nvPr/>
        </p:nvPicPr>
        <p:blipFill rotWithShape="1">
          <a:blip r:embed="rId5"/>
          <a:srcRect l="30797" r="26498" b="-1"/>
          <a:stretch/>
        </p:blipFill>
        <p:spPr>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p:spPr>
      </p:pic>
      <p:sp>
        <p:nvSpPr>
          <p:cNvPr id="5" name="TextBox 4">
            <a:extLst>
              <a:ext uri="{FF2B5EF4-FFF2-40B4-BE49-F238E27FC236}">
                <a16:creationId xmlns:a16="http://schemas.microsoft.com/office/drawing/2014/main" id="{AC841878-7E20-E5BF-9DB2-8676A2DA0D0F}"/>
              </a:ext>
            </a:extLst>
          </p:cNvPr>
          <p:cNvSpPr txBox="1"/>
          <p:nvPr/>
        </p:nvSpPr>
        <p:spPr>
          <a:xfrm>
            <a:off x="9658098" y="6394465"/>
            <a:ext cx="2592356" cy="461665"/>
          </a:xfrm>
          <a:prstGeom prst="rect">
            <a:avLst/>
          </a:prstGeom>
          <a:noFill/>
        </p:spPr>
        <p:txBody>
          <a:bodyPr wrap="square" rtlCol="0">
            <a:spAutoFit/>
          </a:bodyPr>
          <a:lstStyle/>
          <a:p>
            <a:pPr>
              <a:spcAft>
                <a:spcPts val="600"/>
              </a:spcAft>
            </a:pPr>
            <a:r>
              <a:rPr lang="en-US" sz="2400" b="1" dirty="0">
                <a:solidFill>
                  <a:schemeClr val="accent4">
                    <a:lumMod val="75000"/>
                  </a:schemeClr>
                </a:solidFill>
                <a:latin typeface="+mj-lt"/>
                <a:cs typeface="AkayaKanadaka" panose="02010502080401010103" pitchFamily="2" charset="77"/>
              </a:rPr>
              <a:t>By: Zihaad Khan</a:t>
            </a:r>
          </a:p>
        </p:txBody>
      </p:sp>
      <p:pic>
        <p:nvPicPr>
          <p:cNvPr id="9" name="Audio 8">
            <a:hlinkClick r:id="" action="ppaction://media"/>
            <a:extLst>
              <a:ext uri="{FF2B5EF4-FFF2-40B4-BE49-F238E27FC236}">
                <a16:creationId xmlns:a16="http://schemas.microsoft.com/office/drawing/2014/main" id="{632D8BF7-8924-EF3E-F55C-A8483FF00B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3734740"/>
      </p:ext>
    </p:extLst>
  </p:cSld>
  <p:clrMapOvr>
    <a:masterClrMapping/>
  </p:clrMapOvr>
  <mc:AlternateContent xmlns:mc="http://schemas.openxmlformats.org/markup-compatibility/2006" xmlns:p14="http://schemas.microsoft.com/office/powerpoint/2010/main">
    <mc:Choice Requires="p14">
      <p:transition spd="slow" p14:dur="2000" advTm="43285"/>
    </mc:Choice>
    <mc:Fallback xmlns="">
      <p:transition spd="slow" advTm="43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9C87E555-B749-3E0C-7CE4-105261DF343A}"/>
              </a:ext>
            </a:extLst>
          </p:cNvPr>
          <p:cNvSpPr>
            <a:spLocks noGrp="1"/>
          </p:cNvSpPr>
          <p:nvPr>
            <p:ph type="title"/>
          </p:nvPr>
        </p:nvSpPr>
        <p:spPr>
          <a:xfrm>
            <a:off x="770878" y="952022"/>
            <a:ext cx="4774000" cy="5157049"/>
          </a:xfrm>
        </p:spPr>
        <p:txBody>
          <a:bodyPr anchor="ctr">
            <a:normAutofit/>
          </a:bodyPr>
          <a:lstStyle/>
          <a:p>
            <a:r>
              <a:rPr lang="en-ZA" sz="4800" b="1" kern="0" dirty="0">
                <a:effectLst/>
                <a:latin typeface="Arial" panose="020B0604020202020204" pitchFamily="34" charset="0"/>
                <a:ea typeface="Times New Roman" panose="02020603050405020304" pitchFamily="18" charset="0"/>
                <a:cs typeface="Times New Roman" panose="02020603050405020304" pitchFamily="18" charset="0"/>
              </a:rPr>
              <a:t>Ethical Considerations &amp; Risk Assessment</a:t>
            </a:r>
            <a:br>
              <a:rPr lang="en-ZA" sz="4800" b="1" kern="0" dirty="0">
                <a:effectLst/>
                <a:latin typeface="Arial" panose="020B0604020202020204" pitchFamily="34" charset="0"/>
                <a:ea typeface="Times New Roman" panose="02020603050405020304" pitchFamily="18" charset="0"/>
                <a:cs typeface="Times New Roman" panose="02020603050405020304" pitchFamily="18" charset="0"/>
              </a:rPr>
            </a:br>
            <a:endParaRPr lang="en-US" sz="4800" dirty="0"/>
          </a:p>
        </p:txBody>
      </p:sp>
      <p:grpSp>
        <p:nvGrpSpPr>
          <p:cNvPr id="13"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Freeform 3">
            <a:extLst>
              <a:ext uri="{FF2B5EF4-FFF2-40B4-BE49-F238E27FC236}">
                <a16:creationId xmlns:a16="http://schemas.microsoft.com/office/drawing/2014/main" id="{7D9BB72B-9FAD-254E-9D5C-9EEAA1A5F063}"/>
              </a:ext>
            </a:extLst>
          </p:cNvPr>
          <p:cNvSpPr/>
          <p:nvPr/>
        </p:nvSpPr>
        <p:spPr>
          <a:xfrm>
            <a:off x="7462195" y="952263"/>
            <a:ext cx="2056836" cy="2056836"/>
          </a:xfrm>
          <a:custGeom>
            <a:avLst/>
            <a:gdLst>
              <a:gd name="connsiteX0" fmla="*/ 0 w 2056836"/>
              <a:gd name="connsiteY0" fmla="*/ 1336943 h 2056836"/>
              <a:gd name="connsiteX1" fmla="*/ 514209 w 2056836"/>
              <a:gd name="connsiteY1" fmla="*/ 1336943 h 2056836"/>
              <a:gd name="connsiteX2" fmla="*/ 514209 w 2056836"/>
              <a:gd name="connsiteY2" fmla="*/ 0 h 2056836"/>
              <a:gd name="connsiteX3" fmla="*/ 1542627 w 2056836"/>
              <a:gd name="connsiteY3" fmla="*/ 0 h 2056836"/>
              <a:gd name="connsiteX4" fmla="*/ 1542627 w 2056836"/>
              <a:gd name="connsiteY4" fmla="*/ 1336943 h 2056836"/>
              <a:gd name="connsiteX5" fmla="*/ 2056836 w 2056836"/>
              <a:gd name="connsiteY5" fmla="*/ 1336943 h 2056836"/>
              <a:gd name="connsiteX6" fmla="*/ 1028418 w 2056836"/>
              <a:gd name="connsiteY6" fmla="*/ 2056836 h 2056836"/>
              <a:gd name="connsiteX7" fmla="*/ 0 w 2056836"/>
              <a:gd name="connsiteY7" fmla="*/ 1336943 h 20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836" h="2056836">
                <a:moveTo>
                  <a:pt x="0" y="1336943"/>
                </a:moveTo>
                <a:lnTo>
                  <a:pt x="514209" y="1336943"/>
                </a:lnTo>
                <a:lnTo>
                  <a:pt x="514209" y="0"/>
                </a:lnTo>
                <a:lnTo>
                  <a:pt x="1542627" y="0"/>
                </a:lnTo>
                <a:lnTo>
                  <a:pt x="1542627" y="1336943"/>
                </a:lnTo>
                <a:lnTo>
                  <a:pt x="2056836" y="1336943"/>
                </a:lnTo>
                <a:lnTo>
                  <a:pt x="1028418" y="2056836"/>
                </a:lnTo>
                <a:lnTo>
                  <a:pt x="0" y="133694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8001" tIns="113792" rIns="628001" bIns="473738"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ACM Code of Ethics (ACM, 2018) </a:t>
            </a:r>
            <a:endParaRPr lang="en-US" sz="1600" kern="12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73D4268C-B9E1-5E9E-7960-54C8323E692D}"/>
              </a:ext>
            </a:extLst>
          </p:cNvPr>
          <p:cNvSpPr/>
          <p:nvPr/>
        </p:nvSpPr>
        <p:spPr>
          <a:xfrm>
            <a:off x="9012059" y="2502128"/>
            <a:ext cx="2056836" cy="2056836"/>
          </a:xfrm>
          <a:custGeom>
            <a:avLst/>
            <a:gdLst>
              <a:gd name="connsiteX0" fmla="*/ 0 w 2056836"/>
              <a:gd name="connsiteY0" fmla="*/ 1336943 h 2056836"/>
              <a:gd name="connsiteX1" fmla="*/ 514209 w 2056836"/>
              <a:gd name="connsiteY1" fmla="*/ 1336943 h 2056836"/>
              <a:gd name="connsiteX2" fmla="*/ 514209 w 2056836"/>
              <a:gd name="connsiteY2" fmla="*/ 0 h 2056836"/>
              <a:gd name="connsiteX3" fmla="*/ 1542627 w 2056836"/>
              <a:gd name="connsiteY3" fmla="*/ 0 h 2056836"/>
              <a:gd name="connsiteX4" fmla="*/ 1542627 w 2056836"/>
              <a:gd name="connsiteY4" fmla="*/ 1336943 h 2056836"/>
              <a:gd name="connsiteX5" fmla="*/ 2056836 w 2056836"/>
              <a:gd name="connsiteY5" fmla="*/ 1336943 h 2056836"/>
              <a:gd name="connsiteX6" fmla="*/ 1028418 w 2056836"/>
              <a:gd name="connsiteY6" fmla="*/ 2056836 h 2056836"/>
              <a:gd name="connsiteX7" fmla="*/ 0 w 2056836"/>
              <a:gd name="connsiteY7" fmla="*/ 1336943 h 20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836" h="2056836">
                <a:moveTo>
                  <a:pt x="719893" y="0"/>
                </a:moveTo>
                <a:lnTo>
                  <a:pt x="719893" y="514209"/>
                </a:lnTo>
                <a:lnTo>
                  <a:pt x="2056836" y="514209"/>
                </a:lnTo>
                <a:lnTo>
                  <a:pt x="2056836" y="1542627"/>
                </a:lnTo>
                <a:lnTo>
                  <a:pt x="719893" y="1542627"/>
                </a:lnTo>
                <a:lnTo>
                  <a:pt x="719893" y="2056836"/>
                </a:lnTo>
                <a:lnTo>
                  <a:pt x="0" y="1028418"/>
                </a:lnTo>
                <a:lnTo>
                  <a:pt x="719893"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73738" tIns="628001" rIns="113792" bIns="628001"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No personal or Sensitive Data</a:t>
            </a:r>
          </a:p>
        </p:txBody>
      </p:sp>
      <p:sp>
        <p:nvSpPr>
          <p:cNvPr id="7" name="Freeform 6">
            <a:extLst>
              <a:ext uri="{FF2B5EF4-FFF2-40B4-BE49-F238E27FC236}">
                <a16:creationId xmlns:a16="http://schemas.microsoft.com/office/drawing/2014/main" id="{356BFC78-F2EC-7DFC-2DC0-35E9F0973E16}"/>
              </a:ext>
            </a:extLst>
          </p:cNvPr>
          <p:cNvSpPr/>
          <p:nvPr/>
        </p:nvSpPr>
        <p:spPr>
          <a:xfrm>
            <a:off x="7462195" y="4051991"/>
            <a:ext cx="2056837" cy="2056837"/>
          </a:xfrm>
          <a:custGeom>
            <a:avLst/>
            <a:gdLst>
              <a:gd name="connsiteX0" fmla="*/ 0 w 2056836"/>
              <a:gd name="connsiteY0" fmla="*/ 1336943 h 2056836"/>
              <a:gd name="connsiteX1" fmla="*/ 514209 w 2056836"/>
              <a:gd name="connsiteY1" fmla="*/ 1336943 h 2056836"/>
              <a:gd name="connsiteX2" fmla="*/ 514209 w 2056836"/>
              <a:gd name="connsiteY2" fmla="*/ 0 h 2056836"/>
              <a:gd name="connsiteX3" fmla="*/ 1542627 w 2056836"/>
              <a:gd name="connsiteY3" fmla="*/ 0 h 2056836"/>
              <a:gd name="connsiteX4" fmla="*/ 1542627 w 2056836"/>
              <a:gd name="connsiteY4" fmla="*/ 1336943 h 2056836"/>
              <a:gd name="connsiteX5" fmla="*/ 2056836 w 2056836"/>
              <a:gd name="connsiteY5" fmla="*/ 1336943 h 2056836"/>
              <a:gd name="connsiteX6" fmla="*/ 1028418 w 2056836"/>
              <a:gd name="connsiteY6" fmla="*/ 2056836 h 2056836"/>
              <a:gd name="connsiteX7" fmla="*/ 0 w 2056836"/>
              <a:gd name="connsiteY7" fmla="*/ 1336943 h 20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836" h="2056836">
                <a:moveTo>
                  <a:pt x="2056836" y="719893"/>
                </a:moveTo>
                <a:lnTo>
                  <a:pt x="1542627" y="719893"/>
                </a:lnTo>
                <a:lnTo>
                  <a:pt x="1542627" y="2056836"/>
                </a:lnTo>
                <a:lnTo>
                  <a:pt x="514209" y="2056836"/>
                </a:lnTo>
                <a:lnTo>
                  <a:pt x="514209" y="719893"/>
                </a:lnTo>
                <a:lnTo>
                  <a:pt x="0" y="719893"/>
                </a:lnTo>
                <a:lnTo>
                  <a:pt x="1028418" y="0"/>
                </a:lnTo>
                <a:lnTo>
                  <a:pt x="2056836" y="71989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28001" tIns="473739" rIns="628002" bIns="113792"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BCS Code of Conduct (BCS, 2022)</a:t>
            </a:r>
            <a:endParaRPr lang="en-US" sz="1600" kern="1200"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B43C097D-6579-89D5-FB15-FF8F7DA0E9A3}"/>
              </a:ext>
            </a:extLst>
          </p:cNvPr>
          <p:cNvSpPr/>
          <p:nvPr/>
        </p:nvSpPr>
        <p:spPr>
          <a:xfrm>
            <a:off x="5912330" y="2502128"/>
            <a:ext cx="2056836" cy="2056836"/>
          </a:xfrm>
          <a:custGeom>
            <a:avLst/>
            <a:gdLst>
              <a:gd name="connsiteX0" fmla="*/ 0 w 2056836"/>
              <a:gd name="connsiteY0" fmla="*/ 1336943 h 2056836"/>
              <a:gd name="connsiteX1" fmla="*/ 514209 w 2056836"/>
              <a:gd name="connsiteY1" fmla="*/ 1336943 h 2056836"/>
              <a:gd name="connsiteX2" fmla="*/ 514209 w 2056836"/>
              <a:gd name="connsiteY2" fmla="*/ 0 h 2056836"/>
              <a:gd name="connsiteX3" fmla="*/ 1542627 w 2056836"/>
              <a:gd name="connsiteY3" fmla="*/ 0 h 2056836"/>
              <a:gd name="connsiteX4" fmla="*/ 1542627 w 2056836"/>
              <a:gd name="connsiteY4" fmla="*/ 1336943 h 2056836"/>
              <a:gd name="connsiteX5" fmla="*/ 2056836 w 2056836"/>
              <a:gd name="connsiteY5" fmla="*/ 1336943 h 2056836"/>
              <a:gd name="connsiteX6" fmla="*/ 1028418 w 2056836"/>
              <a:gd name="connsiteY6" fmla="*/ 2056836 h 2056836"/>
              <a:gd name="connsiteX7" fmla="*/ 0 w 2056836"/>
              <a:gd name="connsiteY7" fmla="*/ 1336943 h 20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836" h="2056836">
                <a:moveTo>
                  <a:pt x="1336943" y="2056836"/>
                </a:moveTo>
                <a:lnTo>
                  <a:pt x="1336943" y="1542627"/>
                </a:lnTo>
                <a:lnTo>
                  <a:pt x="0" y="1542627"/>
                </a:lnTo>
                <a:lnTo>
                  <a:pt x="0" y="514209"/>
                </a:lnTo>
                <a:lnTo>
                  <a:pt x="1336943" y="514209"/>
                </a:lnTo>
                <a:lnTo>
                  <a:pt x="1336943" y="0"/>
                </a:lnTo>
                <a:lnTo>
                  <a:pt x="2056836" y="1028418"/>
                </a:lnTo>
                <a:lnTo>
                  <a:pt x="1336943" y="205683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628001" rIns="473738" bIns="628001"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Permissions &amp; Consent from SP</a:t>
            </a:r>
            <a:endParaRPr lang="en-US" sz="1600" kern="1200" dirty="0">
              <a:latin typeface="Arial" panose="020B0604020202020204" pitchFamily="34" charset="0"/>
              <a:cs typeface="Arial" panose="020B0604020202020204" pitchFamily="34" charset="0"/>
            </a:endParaRPr>
          </a:p>
        </p:txBody>
      </p:sp>
      <p:pic>
        <p:nvPicPr>
          <p:cNvPr id="10" name="Audio 9">
            <a:hlinkClick r:id="" action="ppaction://media"/>
            <a:extLst>
              <a:ext uri="{FF2B5EF4-FFF2-40B4-BE49-F238E27FC236}">
                <a16:creationId xmlns:a16="http://schemas.microsoft.com/office/drawing/2014/main" id="{ACA05F01-ABD1-B818-B2E5-C6395BD52B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0785759"/>
      </p:ext>
    </p:extLst>
  </p:cSld>
  <p:clrMapOvr>
    <a:masterClrMapping/>
  </p:clrMapOvr>
  <mc:AlternateContent xmlns:mc="http://schemas.openxmlformats.org/markup-compatibility/2006" xmlns:p14="http://schemas.microsoft.com/office/powerpoint/2010/main">
    <mc:Choice Requires="p14">
      <p:transition spd="slow" p14:dur="2000" advTm="43392"/>
    </mc:Choice>
    <mc:Fallback xmlns="">
      <p:transition spd="slow" advTm="43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0"/>
                </p:tgtEl>
              </p:cMediaNode>
            </p:audio>
          </p:childTnLst>
        </p:cTn>
      </p:par>
    </p:tnLst>
    <p:bldLst>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0135E11F-D1CB-316D-7FD5-89FE2240435C}"/>
              </a:ext>
            </a:extLst>
          </p:cNvPr>
          <p:cNvSpPr>
            <a:spLocks noGrp="1"/>
          </p:cNvSpPr>
          <p:nvPr>
            <p:ph type="title"/>
          </p:nvPr>
        </p:nvSpPr>
        <p:spPr>
          <a:xfrm>
            <a:off x="770878" y="952022"/>
            <a:ext cx="4606280" cy="5157049"/>
          </a:xfrm>
        </p:spPr>
        <p:txBody>
          <a:bodyPr anchor="ctr">
            <a:normAutofit/>
          </a:bodyPr>
          <a:lstStyle/>
          <a:p>
            <a:r>
              <a:rPr lang="en-ZA" sz="4800" b="1" kern="0" dirty="0">
                <a:effectLst/>
                <a:latin typeface="Arial" panose="020B0604020202020204" pitchFamily="34" charset="0"/>
                <a:ea typeface="Times New Roman" panose="02020603050405020304" pitchFamily="18" charset="0"/>
                <a:cs typeface="Times New Roman" panose="02020603050405020304" pitchFamily="18" charset="0"/>
              </a:rPr>
              <a:t>Description of Artefacts</a:t>
            </a:r>
            <a:endParaRPr lang="en-US" sz="4800" dirty="0"/>
          </a:p>
        </p:txBody>
      </p:sp>
      <p:grpSp>
        <p:nvGrpSpPr>
          <p:cNvPr id="46"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47" name="Oval 46">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grpSp>
        <p:nvGrpSpPr>
          <p:cNvPr id="24" name="Group 23">
            <a:extLst>
              <a:ext uri="{FF2B5EF4-FFF2-40B4-BE49-F238E27FC236}">
                <a16:creationId xmlns:a16="http://schemas.microsoft.com/office/drawing/2014/main" id="{1158E135-294A-1B91-0310-20757BD36B73}"/>
              </a:ext>
            </a:extLst>
          </p:cNvPr>
          <p:cNvGrpSpPr/>
          <p:nvPr/>
        </p:nvGrpSpPr>
        <p:grpSpPr>
          <a:xfrm>
            <a:off x="5544878" y="1790042"/>
            <a:ext cx="5891471" cy="1547114"/>
            <a:chOff x="5544878" y="1790042"/>
            <a:chExt cx="5891471" cy="1547114"/>
          </a:xfrm>
        </p:grpSpPr>
        <p:sp>
          <p:nvSpPr>
            <p:cNvPr id="4" name="Rounded Rectangle 3">
              <a:extLst>
                <a:ext uri="{FF2B5EF4-FFF2-40B4-BE49-F238E27FC236}">
                  <a16:creationId xmlns:a16="http://schemas.microsoft.com/office/drawing/2014/main" id="{E53E0B35-F53C-60D9-5948-19EAAF9E21CA}"/>
                </a:ext>
              </a:extLst>
            </p:cNvPr>
            <p:cNvSpPr/>
            <p:nvPr/>
          </p:nvSpPr>
          <p:spPr>
            <a:xfrm>
              <a:off x="5544878" y="1790042"/>
              <a:ext cx="5891471" cy="1547114"/>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Rectangle 5" descr="Smart Phone">
              <a:extLst>
                <a:ext uri="{FF2B5EF4-FFF2-40B4-BE49-F238E27FC236}">
                  <a16:creationId xmlns:a16="http://schemas.microsoft.com/office/drawing/2014/main" id="{F158AF94-5039-755B-F7CE-2D28C905E004}"/>
                </a:ext>
              </a:extLst>
            </p:cNvPr>
            <p:cNvSpPr/>
            <p:nvPr/>
          </p:nvSpPr>
          <p:spPr>
            <a:xfrm>
              <a:off x="6012880" y="2138143"/>
              <a:ext cx="850913" cy="85091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7" name="Freeform 6">
              <a:extLst>
                <a:ext uri="{FF2B5EF4-FFF2-40B4-BE49-F238E27FC236}">
                  <a16:creationId xmlns:a16="http://schemas.microsoft.com/office/drawing/2014/main" id="{5C0BBA7B-FB19-3446-8104-CE821C90544E}"/>
                </a:ext>
              </a:extLst>
            </p:cNvPr>
            <p:cNvSpPr/>
            <p:nvPr/>
          </p:nvSpPr>
          <p:spPr>
            <a:xfrm>
              <a:off x="7331795" y="1790042"/>
              <a:ext cx="4104553" cy="1547114"/>
            </a:xfrm>
            <a:custGeom>
              <a:avLst/>
              <a:gdLst>
                <a:gd name="connsiteX0" fmla="*/ 0 w 4104553"/>
                <a:gd name="connsiteY0" fmla="*/ 0 h 1547114"/>
                <a:gd name="connsiteX1" fmla="*/ 4104553 w 4104553"/>
                <a:gd name="connsiteY1" fmla="*/ 0 h 1547114"/>
                <a:gd name="connsiteX2" fmla="*/ 4104553 w 4104553"/>
                <a:gd name="connsiteY2" fmla="*/ 1547114 h 1547114"/>
                <a:gd name="connsiteX3" fmla="*/ 0 w 4104553"/>
                <a:gd name="connsiteY3" fmla="*/ 1547114 h 1547114"/>
                <a:gd name="connsiteX4" fmla="*/ 0 w 4104553"/>
                <a:gd name="connsiteY4" fmla="*/ 0 h 154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553" h="1547114">
                  <a:moveTo>
                    <a:pt x="0" y="0"/>
                  </a:moveTo>
                  <a:lnTo>
                    <a:pt x="4104553" y="0"/>
                  </a:lnTo>
                  <a:lnTo>
                    <a:pt x="4104553" y="1547114"/>
                  </a:lnTo>
                  <a:lnTo>
                    <a:pt x="0" y="1547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736" tIns="163736" rIns="163736" bIns="163736"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1. </a:t>
              </a:r>
              <a:r>
                <a:rPr lang="en-ZA" sz="2500" kern="1200" dirty="0">
                  <a:latin typeface="Arial" panose="020B0604020202020204" pitchFamily="34" charset="0"/>
                  <a:cs typeface="Arial" panose="020B0604020202020204" pitchFamily="34" charset="0"/>
                </a:rPr>
                <a:t>SIP call flows with and without TLS and SRTP </a:t>
              </a:r>
              <a:endParaRPr lang="en-US" sz="2500" kern="120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140A3BBF-46BB-7DEE-2B1B-FC580480EB03}"/>
              </a:ext>
            </a:extLst>
          </p:cNvPr>
          <p:cNvGrpSpPr/>
          <p:nvPr/>
        </p:nvGrpSpPr>
        <p:grpSpPr>
          <a:xfrm>
            <a:off x="5544878" y="3723935"/>
            <a:ext cx="5891471" cy="1547114"/>
            <a:chOff x="5544878" y="3723935"/>
            <a:chExt cx="5891471" cy="1547114"/>
          </a:xfrm>
        </p:grpSpPr>
        <p:sp>
          <p:nvSpPr>
            <p:cNvPr id="8" name="Rounded Rectangle 7">
              <a:extLst>
                <a:ext uri="{FF2B5EF4-FFF2-40B4-BE49-F238E27FC236}">
                  <a16:creationId xmlns:a16="http://schemas.microsoft.com/office/drawing/2014/main" id="{597C0B09-14B6-87D2-50BA-0608B117DBA2}"/>
                </a:ext>
              </a:extLst>
            </p:cNvPr>
            <p:cNvSpPr/>
            <p:nvPr/>
          </p:nvSpPr>
          <p:spPr>
            <a:xfrm>
              <a:off x="5544878" y="3723935"/>
              <a:ext cx="5891471" cy="1547114"/>
            </a:xfrm>
            <a:prstGeom prst="roundRect">
              <a:avLst>
                <a:gd name="adj" fmla="val 10000"/>
              </a:avLst>
            </a:prstGeom>
          </p:spPr>
          <p:style>
            <a:lnRef idx="0">
              <a:schemeClr val="accent3">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0" name="Rectangle 9" descr="Stethoscope">
              <a:extLst>
                <a:ext uri="{FF2B5EF4-FFF2-40B4-BE49-F238E27FC236}">
                  <a16:creationId xmlns:a16="http://schemas.microsoft.com/office/drawing/2014/main" id="{1BD1BA2D-D603-1B56-B11E-0E9DD50A4D47}"/>
                </a:ext>
              </a:extLst>
            </p:cNvPr>
            <p:cNvSpPr/>
            <p:nvPr/>
          </p:nvSpPr>
          <p:spPr>
            <a:xfrm>
              <a:off x="6012880" y="4072036"/>
              <a:ext cx="850913" cy="85091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C70D3CAD-C05B-D3B6-7D7C-F64B440E3F5E}"/>
                </a:ext>
              </a:extLst>
            </p:cNvPr>
            <p:cNvSpPr/>
            <p:nvPr/>
          </p:nvSpPr>
          <p:spPr>
            <a:xfrm>
              <a:off x="7331795" y="3723935"/>
              <a:ext cx="4104553" cy="1547114"/>
            </a:xfrm>
            <a:custGeom>
              <a:avLst/>
              <a:gdLst>
                <a:gd name="connsiteX0" fmla="*/ 0 w 4104553"/>
                <a:gd name="connsiteY0" fmla="*/ 0 h 1547114"/>
                <a:gd name="connsiteX1" fmla="*/ 4104553 w 4104553"/>
                <a:gd name="connsiteY1" fmla="*/ 0 h 1547114"/>
                <a:gd name="connsiteX2" fmla="*/ 4104553 w 4104553"/>
                <a:gd name="connsiteY2" fmla="*/ 1547114 h 1547114"/>
                <a:gd name="connsiteX3" fmla="*/ 0 w 4104553"/>
                <a:gd name="connsiteY3" fmla="*/ 1547114 h 1547114"/>
                <a:gd name="connsiteX4" fmla="*/ 0 w 4104553"/>
                <a:gd name="connsiteY4" fmla="*/ 0 h 1547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553" h="1547114">
                  <a:moveTo>
                    <a:pt x="0" y="0"/>
                  </a:moveTo>
                  <a:lnTo>
                    <a:pt x="4104553" y="0"/>
                  </a:lnTo>
                  <a:lnTo>
                    <a:pt x="4104553" y="1547114"/>
                  </a:lnTo>
                  <a:lnTo>
                    <a:pt x="0" y="1547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736" tIns="163736" rIns="163736" bIns="163736" numCol="1" spcCol="1270" anchor="ctr" anchorCtr="0">
              <a:noAutofit/>
            </a:bodyPr>
            <a:lstStyle/>
            <a:p>
              <a:pPr marL="0" lvl="0" indent="0" algn="l" defTabSz="1111250">
                <a:lnSpc>
                  <a:spcPct val="90000"/>
                </a:lnSpc>
                <a:spcBef>
                  <a:spcPct val="0"/>
                </a:spcBef>
                <a:spcAft>
                  <a:spcPct val="35000"/>
                </a:spcAft>
                <a:buNone/>
              </a:pPr>
              <a:r>
                <a:rPr lang="en-ZA" sz="2500" kern="1200" dirty="0">
                  <a:latin typeface="Arial" panose="020B0604020202020204" pitchFamily="34" charset="0"/>
                  <a:cs typeface="Arial" panose="020B0604020202020204" pitchFamily="34" charset="0"/>
                </a:rPr>
                <a:t>2. Practical recommendations for Service Providers</a:t>
              </a:r>
              <a:endParaRPr lang="en-US" sz="2500" kern="1200" dirty="0">
                <a:latin typeface="Arial" panose="020B0604020202020204" pitchFamily="34" charset="0"/>
                <a:cs typeface="Arial" panose="020B0604020202020204" pitchFamily="34" charset="0"/>
              </a:endParaRPr>
            </a:p>
          </p:txBody>
        </p:sp>
      </p:grpSp>
      <p:pic>
        <p:nvPicPr>
          <p:cNvPr id="29" name="Audio 28">
            <a:hlinkClick r:id="" action="ppaction://media"/>
            <a:extLst>
              <a:ext uri="{FF2B5EF4-FFF2-40B4-BE49-F238E27FC236}">
                <a16:creationId xmlns:a16="http://schemas.microsoft.com/office/drawing/2014/main" id="{7576D3E5-F31A-136A-C5E1-4C0A9E4EA055}"/>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79057291"/>
      </p:ext>
    </p:extLst>
  </p:cSld>
  <p:clrMapOvr>
    <a:masterClrMapping/>
  </p:clrMapOvr>
  <mc:AlternateContent xmlns:mc="http://schemas.openxmlformats.org/markup-compatibility/2006" xmlns:p14="http://schemas.microsoft.com/office/powerpoint/2010/main">
    <mc:Choice Requires="p14">
      <p:transition spd="slow" p14:dur="2000" advTm="19360"/>
    </mc:Choice>
    <mc:Fallback xmlns="">
      <p:transition spd="slow" advTm="19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46"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47" name="Oval 46">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85" name="Title 1">
            <a:extLst>
              <a:ext uri="{FF2B5EF4-FFF2-40B4-BE49-F238E27FC236}">
                <a16:creationId xmlns:a16="http://schemas.microsoft.com/office/drawing/2014/main" id="{2B675359-E8E5-EBCA-D271-47D9158FDFBA}"/>
              </a:ext>
            </a:extLst>
          </p:cNvPr>
          <p:cNvSpPr txBox="1">
            <a:spLocks/>
          </p:cNvSpPr>
          <p:nvPr/>
        </p:nvSpPr>
        <p:spPr>
          <a:xfrm>
            <a:off x="2682801" y="0"/>
            <a:ext cx="6502761" cy="1708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r>
              <a:rPr lang="en-ZA" sz="4800" b="1" kern="0" dirty="0">
                <a:latin typeface="Arial" panose="020B0604020202020204" pitchFamily="34" charset="0"/>
                <a:cs typeface="Times New Roman" panose="02020603050405020304" pitchFamily="18" charset="0"/>
              </a:rPr>
              <a:t>Proposed Timeline</a:t>
            </a:r>
            <a:endParaRPr lang="en-US" sz="4800" dirty="0"/>
          </a:p>
        </p:txBody>
      </p:sp>
      <p:grpSp>
        <p:nvGrpSpPr>
          <p:cNvPr id="89" name="Group 88">
            <a:extLst>
              <a:ext uri="{FF2B5EF4-FFF2-40B4-BE49-F238E27FC236}">
                <a16:creationId xmlns:a16="http://schemas.microsoft.com/office/drawing/2014/main" id="{AE9059DB-2E31-9D11-68EA-E0F1324AD642}"/>
              </a:ext>
            </a:extLst>
          </p:cNvPr>
          <p:cNvGrpSpPr/>
          <p:nvPr/>
        </p:nvGrpSpPr>
        <p:grpSpPr>
          <a:xfrm>
            <a:off x="4482453" y="1761502"/>
            <a:ext cx="1606498" cy="2019976"/>
            <a:chOff x="4750937" y="1964702"/>
            <a:chExt cx="1412334" cy="1630496"/>
          </a:xfrm>
        </p:grpSpPr>
        <p:sp>
          <p:nvSpPr>
            <p:cNvPr id="16" name="Google Shape;288;p18">
              <a:extLst>
                <a:ext uri="{FF2B5EF4-FFF2-40B4-BE49-F238E27FC236}">
                  <a16:creationId xmlns:a16="http://schemas.microsoft.com/office/drawing/2014/main" id="{6B1F73BE-3D78-81ED-25C4-CF61798A8A81}"/>
                </a:ext>
              </a:extLst>
            </p:cNvPr>
            <p:cNvSpPr/>
            <p:nvPr/>
          </p:nvSpPr>
          <p:spPr>
            <a:xfrm>
              <a:off x="5457108" y="2840617"/>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7" name="Google Shape;289;p18">
              <a:extLst>
                <a:ext uri="{FF2B5EF4-FFF2-40B4-BE49-F238E27FC236}">
                  <a16:creationId xmlns:a16="http://schemas.microsoft.com/office/drawing/2014/main" id="{4EF6575F-4CA4-82A5-32E5-31937A4C271B}"/>
                </a:ext>
              </a:extLst>
            </p:cNvPr>
            <p:cNvSpPr/>
            <p:nvPr/>
          </p:nvSpPr>
          <p:spPr>
            <a:xfrm>
              <a:off x="4750937" y="1964702"/>
              <a:ext cx="1412334" cy="987693"/>
            </a:xfrm>
            <a:custGeom>
              <a:avLst/>
              <a:gdLst/>
              <a:ahLst/>
              <a:cxnLst/>
              <a:rect l="l" t="t" r="r" b="b"/>
              <a:pathLst>
                <a:path w="45173" h="31591" extrusionOk="0">
                  <a:moveTo>
                    <a:pt x="2846" y="0"/>
                  </a:moveTo>
                  <a:cubicBezTo>
                    <a:pt x="1274" y="0"/>
                    <a:pt x="0" y="1274"/>
                    <a:pt x="0" y="2846"/>
                  </a:cubicBezTo>
                  <a:lnTo>
                    <a:pt x="0" y="21669"/>
                  </a:lnTo>
                  <a:cubicBezTo>
                    <a:pt x="0" y="25753"/>
                    <a:pt x="3310" y="29063"/>
                    <a:pt x="7394" y="29063"/>
                  </a:cubicBezTo>
                  <a:lnTo>
                    <a:pt x="18121" y="29063"/>
                  </a:lnTo>
                  <a:cubicBezTo>
                    <a:pt x="18157" y="29111"/>
                    <a:pt x="18193" y="29170"/>
                    <a:pt x="18241" y="29206"/>
                  </a:cubicBezTo>
                  <a:lnTo>
                    <a:pt x="19229" y="30206"/>
                  </a:lnTo>
                  <a:cubicBezTo>
                    <a:pt x="20157" y="31129"/>
                    <a:pt x="21369" y="31590"/>
                    <a:pt x="22580" y="31590"/>
                  </a:cubicBezTo>
                  <a:cubicBezTo>
                    <a:pt x="23792" y="31590"/>
                    <a:pt x="25003" y="31129"/>
                    <a:pt x="25932" y="30206"/>
                  </a:cubicBezTo>
                  <a:lnTo>
                    <a:pt x="26920" y="29206"/>
                  </a:lnTo>
                  <a:cubicBezTo>
                    <a:pt x="26968" y="29170"/>
                    <a:pt x="27004" y="29111"/>
                    <a:pt x="27039" y="29063"/>
                  </a:cubicBezTo>
                  <a:lnTo>
                    <a:pt x="37779" y="29063"/>
                  </a:lnTo>
                  <a:cubicBezTo>
                    <a:pt x="41863" y="29063"/>
                    <a:pt x="45172" y="25753"/>
                    <a:pt x="45172" y="21669"/>
                  </a:cubicBezTo>
                  <a:lnTo>
                    <a:pt x="45172" y="2846"/>
                  </a:lnTo>
                  <a:cubicBezTo>
                    <a:pt x="45172" y="1274"/>
                    <a:pt x="43899" y="0"/>
                    <a:pt x="42327"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8" name="Google Shape;290;p18">
              <a:extLst>
                <a:ext uri="{FF2B5EF4-FFF2-40B4-BE49-F238E27FC236}">
                  <a16:creationId xmlns:a16="http://schemas.microsoft.com/office/drawing/2014/main" id="{74B27018-56D5-CB76-570B-0ECF2075B7B7}"/>
                </a:ext>
              </a:extLst>
            </p:cNvPr>
            <p:cNvSpPr txBox="1"/>
            <p:nvPr/>
          </p:nvSpPr>
          <p:spPr>
            <a:xfrm>
              <a:off x="4845102" y="2301227"/>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Configuration &amp; Testing</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sp>
          <p:nvSpPr>
            <p:cNvPr id="19" name="Google Shape;291;p18">
              <a:extLst>
                <a:ext uri="{FF2B5EF4-FFF2-40B4-BE49-F238E27FC236}">
                  <a16:creationId xmlns:a16="http://schemas.microsoft.com/office/drawing/2014/main" id="{BC864FEB-78D3-CE6E-FFB2-19E036ED9C73}"/>
                </a:ext>
              </a:extLst>
            </p:cNvPr>
            <p:cNvSpPr/>
            <p:nvPr/>
          </p:nvSpPr>
          <p:spPr>
            <a:xfrm>
              <a:off x="4750937" y="1964702"/>
              <a:ext cx="1412334" cy="336536"/>
            </a:xfrm>
            <a:custGeom>
              <a:avLst/>
              <a:gdLst/>
              <a:ahLst/>
              <a:cxnLst/>
              <a:rect l="l" t="t" r="r" b="b"/>
              <a:pathLst>
                <a:path w="45173" h="10764" extrusionOk="0">
                  <a:moveTo>
                    <a:pt x="2846" y="0"/>
                  </a:moveTo>
                  <a:cubicBezTo>
                    <a:pt x="1274" y="0"/>
                    <a:pt x="0" y="1274"/>
                    <a:pt x="0" y="2846"/>
                  </a:cubicBezTo>
                  <a:lnTo>
                    <a:pt x="0" y="10763"/>
                  </a:lnTo>
                  <a:lnTo>
                    <a:pt x="45172" y="10763"/>
                  </a:lnTo>
                  <a:lnTo>
                    <a:pt x="45172" y="2846"/>
                  </a:lnTo>
                  <a:cubicBezTo>
                    <a:pt x="45172" y="1274"/>
                    <a:pt x="43899" y="0"/>
                    <a:pt x="42327"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9-12</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grpSp>
      <p:grpSp>
        <p:nvGrpSpPr>
          <p:cNvPr id="91" name="Group 90">
            <a:extLst>
              <a:ext uri="{FF2B5EF4-FFF2-40B4-BE49-F238E27FC236}">
                <a16:creationId xmlns:a16="http://schemas.microsoft.com/office/drawing/2014/main" id="{D46738BA-EFB5-FAAA-6D53-BBF598858ED1}"/>
              </a:ext>
            </a:extLst>
          </p:cNvPr>
          <p:cNvGrpSpPr/>
          <p:nvPr/>
        </p:nvGrpSpPr>
        <p:grpSpPr>
          <a:xfrm>
            <a:off x="7046778" y="1761502"/>
            <a:ext cx="1606924" cy="2019976"/>
            <a:chOff x="7005334" y="1964702"/>
            <a:chExt cx="1412709" cy="1630496"/>
          </a:xfrm>
        </p:grpSpPr>
        <p:sp>
          <p:nvSpPr>
            <p:cNvPr id="27" name="Google Shape;300;p18">
              <a:extLst>
                <a:ext uri="{FF2B5EF4-FFF2-40B4-BE49-F238E27FC236}">
                  <a16:creationId xmlns:a16="http://schemas.microsoft.com/office/drawing/2014/main" id="{6A9F7570-835F-A5DA-7F7C-981C2224CFE6}"/>
                </a:ext>
              </a:extLst>
            </p:cNvPr>
            <p:cNvSpPr/>
            <p:nvPr/>
          </p:nvSpPr>
          <p:spPr>
            <a:xfrm>
              <a:off x="7711881" y="2840617"/>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8" name="Google Shape;301;p18">
              <a:extLst>
                <a:ext uri="{FF2B5EF4-FFF2-40B4-BE49-F238E27FC236}">
                  <a16:creationId xmlns:a16="http://schemas.microsoft.com/office/drawing/2014/main" id="{C60E2D1B-8072-20C4-D042-F0A7B7C5CC57}"/>
                </a:ext>
              </a:extLst>
            </p:cNvPr>
            <p:cNvSpPr/>
            <p:nvPr/>
          </p:nvSpPr>
          <p:spPr>
            <a:xfrm>
              <a:off x="7005334" y="1964702"/>
              <a:ext cx="1412709" cy="987693"/>
            </a:xfrm>
            <a:custGeom>
              <a:avLst/>
              <a:gdLst/>
              <a:ahLst/>
              <a:cxnLst/>
              <a:rect l="l" t="t" r="r" b="b"/>
              <a:pathLst>
                <a:path w="45185" h="31591" extrusionOk="0">
                  <a:moveTo>
                    <a:pt x="2858" y="0"/>
                  </a:moveTo>
                  <a:cubicBezTo>
                    <a:pt x="1286" y="0"/>
                    <a:pt x="0" y="1274"/>
                    <a:pt x="0" y="2846"/>
                  </a:cubicBezTo>
                  <a:lnTo>
                    <a:pt x="0" y="21669"/>
                  </a:lnTo>
                  <a:cubicBezTo>
                    <a:pt x="0" y="25753"/>
                    <a:pt x="3310" y="29063"/>
                    <a:pt x="7406" y="29063"/>
                  </a:cubicBezTo>
                  <a:lnTo>
                    <a:pt x="18122" y="29063"/>
                  </a:lnTo>
                  <a:cubicBezTo>
                    <a:pt x="18169" y="29111"/>
                    <a:pt x="18193" y="29170"/>
                    <a:pt x="18241" y="29206"/>
                  </a:cubicBezTo>
                  <a:lnTo>
                    <a:pt x="19241" y="30206"/>
                  </a:lnTo>
                  <a:cubicBezTo>
                    <a:pt x="20164" y="31129"/>
                    <a:pt x="21375" y="31590"/>
                    <a:pt x="22587" y="31590"/>
                  </a:cubicBezTo>
                  <a:cubicBezTo>
                    <a:pt x="23798" y="31590"/>
                    <a:pt x="25009" y="31129"/>
                    <a:pt x="25932" y="30206"/>
                  </a:cubicBezTo>
                  <a:lnTo>
                    <a:pt x="26932" y="29206"/>
                  </a:lnTo>
                  <a:cubicBezTo>
                    <a:pt x="26980" y="29170"/>
                    <a:pt x="27016" y="29111"/>
                    <a:pt x="27051" y="29063"/>
                  </a:cubicBezTo>
                  <a:lnTo>
                    <a:pt x="37791" y="29063"/>
                  </a:lnTo>
                  <a:cubicBezTo>
                    <a:pt x="41875" y="29063"/>
                    <a:pt x="45185" y="25753"/>
                    <a:pt x="45185" y="21669"/>
                  </a:cubicBezTo>
                  <a:lnTo>
                    <a:pt x="45185" y="2846"/>
                  </a:lnTo>
                  <a:cubicBezTo>
                    <a:pt x="45185" y="1274"/>
                    <a:pt x="43911" y="0"/>
                    <a:pt x="42327"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9" name="Google Shape;302;p18">
              <a:extLst>
                <a:ext uri="{FF2B5EF4-FFF2-40B4-BE49-F238E27FC236}">
                  <a16:creationId xmlns:a16="http://schemas.microsoft.com/office/drawing/2014/main" id="{05C6A897-5B43-8E4E-3B74-AD208773154E}"/>
                </a:ext>
              </a:extLst>
            </p:cNvPr>
            <p:cNvSpPr/>
            <p:nvPr/>
          </p:nvSpPr>
          <p:spPr>
            <a:xfrm>
              <a:off x="7005334" y="1964702"/>
              <a:ext cx="1412709" cy="336536"/>
            </a:xfrm>
            <a:custGeom>
              <a:avLst/>
              <a:gdLst/>
              <a:ahLst/>
              <a:cxnLst/>
              <a:rect l="l" t="t" r="r" b="b"/>
              <a:pathLst>
                <a:path w="45185" h="10764" extrusionOk="0">
                  <a:moveTo>
                    <a:pt x="2846" y="0"/>
                  </a:moveTo>
                  <a:cubicBezTo>
                    <a:pt x="1274" y="0"/>
                    <a:pt x="0" y="1274"/>
                    <a:pt x="0" y="2846"/>
                  </a:cubicBezTo>
                  <a:lnTo>
                    <a:pt x="0" y="10763"/>
                  </a:lnTo>
                  <a:lnTo>
                    <a:pt x="45185" y="10763"/>
                  </a:lnTo>
                  <a:lnTo>
                    <a:pt x="45185" y="2846"/>
                  </a:lnTo>
                  <a:cubicBezTo>
                    <a:pt x="45185" y="1274"/>
                    <a:pt x="43911" y="0"/>
                    <a:pt x="42339"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17-22</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6" name="Google Shape;309;p18">
              <a:extLst>
                <a:ext uri="{FF2B5EF4-FFF2-40B4-BE49-F238E27FC236}">
                  <a16:creationId xmlns:a16="http://schemas.microsoft.com/office/drawing/2014/main" id="{8D09E5A1-9F75-7F37-D9C2-75DFE4C68DEF}"/>
                </a:ext>
              </a:extLst>
            </p:cNvPr>
            <p:cNvSpPr txBox="1"/>
            <p:nvPr/>
          </p:nvSpPr>
          <p:spPr>
            <a:xfrm>
              <a:off x="7099652" y="2301227"/>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Discussion &amp; Research Report</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88" name="Group 87">
            <a:extLst>
              <a:ext uri="{FF2B5EF4-FFF2-40B4-BE49-F238E27FC236}">
                <a16:creationId xmlns:a16="http://schemas.microsoft.com/office/drawing/2014/main" id="{6FA043CC-94CF-3150-BDE8-03D0C9E7156A}"/>
              </a:ext>
            </a:extLst>
          </p:cNvPr>
          <p:cNvGrpSpPr/>
          <p:nvPr/>
        </p:nvGrpSpPr>
        <p:grpSpPr>
          <a:xfrm>
            <a:off x="3199863" y="3788361"/>
            <a:ext cx="1606924" cy="2020030"/>
            <a:chOff x="3623363" y="3600754"/>
            <a:chExt cx="1412709" cy="1630539"/>
          </a:xfrm>
        </p:grpSpPr>
        <p:sp>
          <p:nvSpPr>
            <p:cNvPr id="39" name="Google Shape;313;p18">
              <a:extLst>
                <a:ext uri="{FF2B5EF4-FFF2-40B4-BE49-F238E27FC236}">
                  <a16:creationId xmlns:a16="http://schemas.microsoft.com/office/drawing/2014/main" id="{F08A9CDC-0D4F-DED8-BB0D-DC91480EC3BF}"/>
                </a:ext>
              </a:extLst>
            </p:cNvPr>
            <p:cNvSpPr/>
            <p:nvPr/>
          </p:nvSpPr>
          <p:spPr>
            <a:xfrm>
              <a:off x="4329910" y="3600754"/>
              <a:ext cx="31" cy="754206"/>
            </a:xfrm>
            <a:custGeom>
              <a:avLst/>
              <a:gdLst/>
              <a:ahLst/>
              <a:cxnLst/>
              <a:rect l="l" t="t" r="r" b="b"/>
              <a:pathLst>
                <a:path w="1" h="24123" fill="none" extrusionOk="0">
                  <a:moveTo>
                    <a:pt x="0" y="1"/>
                  </a:moveTo>
                  <a:lnTo>
                    <a:pt x="0"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0" name="Google Shape;314;p18">
              <a:extLst>
                <a:ext uri="{FF2B5EF4-FFF2-40B4-BE49-F238E27FC236}">
                  <a16:creationId xmlns:a16="http://schemas.microsoft.com/office/drawing/2014/main" id="{D2FAC4F4-0789-5F60-6FE1-D3D93CB80848}"/>
                </a:ext>
              </a:extLst>
            </p:cNvPr>
            <p:cNvSpPr/>
            <p:nvPr/>
          </p:nvSpPr>
          <p:spPr>
            <a:xfrm>
              <a:off x="3623363" y="4243300"/>
              <a:ext cx="1412709" cy="987974"/>
            </a:xfrm>
            <a:custGeom>
              <a:avLst/>
              <a:gdLst/>
              <a:ahLst/>
              <a:cxnLst/>
              <a:rect l="l" t="t" r="r" b="b"/>
              <a:pathLst>
                <a:path w="45185" h="31600" extrusionOk="0">
                  <a:moveTo>
                    <a:pt x="22598" y="0"/>
                  </a:moveTo>
                  <a:cubicBezTo>
                    <a:pt x="21387" y="0"/>
                    <a:pt x="20175" y="464"/>
                    <a:pt x="19253" y="1393"/>
                  </a:cubicBezTo>
                  <a:lnTo>
                    <a:pt x="18252" y="2381"/>
                  </a:lnTo>
                  <a:cubicBezTo>
                    <a:pt x="18205" y="2429"/>
                    <a:pt x="18181" y="2477"/>
                    <a:pt x="18133" y="2524"/>
                  </a:cubicBezTo>
                  <a:lnTo>
                    <a:pt x="7406" y="2524"/>
                  </a:lnTo>
                  <a:cubicBezTo>
                    <a:pt x="3310" y="2524"/>
                    <a:pt x="0" y="5846"/>
                    <a:pt x="0" y="9930"/>
                  </a:cubicBezTo>
                  <a:lnTo>
                    <a:pt x="0" y="28742"/>
                  </a:lnTo>
                  <a:cubicBezTo>
                    <a:pt x="0" y="30325"/>
                    <a:pt x="1286" y="31599"/>
                    <a:pt x="2858" y="31599"/>
                  </a:cubicBezTo>
                  <a:lnTo>
                    <a:pt x="42327" y="31599"/>
                  </a:lnTo>
                  <a:cubicBezTo>
                    <a:pt x="43910" y="31599"/>
                    <a:pt x="45184" y="30325"/>
                    <a:pt x="45184" y="28742"/>
                  </a:cubicBezTo>
                  <a:lnTo>
                    <a:pt x="45184" y="9930"/>
                  </a:lnTo>
                  <a:cubicBezTo>
                    <a:pt x="45184" y="5846"/>
                    <a:pt x="41874" y="2524"/>
                    <a:pt x="37791" y="2524"/>
                  </a:cubicBezTo>
                  <a:lnTo>
                    <a:pt x="27063" y="2524"/>
                  </a:lnTo>
                  <a:cubicBezTo>
                    <a:pt x="27027" y="2477"/>
                    <a:pt x="26992" y="2429"/>
                    <a:pt x="26944" y="2381"/>
                  </a:cubicBezTo>
                  <a:lnTo>
                    <a:pt x="25944" y="1393"/>
                  </a:lnTo>
                  <a:cubicBezTo>
                    <a:pt x="25021" y="464"/>
                    <a:pt x="23810" y="0"/>
                    <a:pt x="22598"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1" name="Google Shape;315;p18">
              <a:extLst>
                <a:ext uri="{FF2B5EF4-FFF2-40B4-BE49-F238E27FC236}">
                  <a16:creationId xmlns:a16="http://schemas.microsoft.com/office/drawing/2014/main" id="{BF80E4A8-2C28-A4DC-A05F-48FDBEF62B80}"/>
                </a:ext>
              </a:extLst>
            </p:cNvPr>
            <p:cNvSpPr/>
            <p:nvPr/>
          </p:nvSpPr>
          <p:spPr>
            <a:xfrm>
              <a:off x="3623363" y="4894725"/>
              <a:ext cx="1412709" cy="336568"/>
            </a:xfrm>
            <a:custGeom>
              <a:avLst/>
              <a:gdLst/>
              <a:ahLst/>
              <a:cxnLst/>
              <a:rect l="l" t="t" r="r" b="b"/>
              <a:pathLst>
                <a:path w="45185" h="10765" extrusionOk="0">
                  <a:moveTo>
                    <a:pt x="0" y="1"/>
                  </a:moveTo>
                  <a:lnTo>
                    <a:pt x="0" y="7919"/>
                  </a:lnTo>
                  <a:cubicBezTo>
                    <a:pt x="0" y="9490"/>
                    <a:pt x="1274" y="10764"/>
                    <a:pt x="2846" y="10764"/>
                  </a:cubicBezTo>
                  <a:lnTo>
                    <a:pt x="42339" y="10764"/>
                  </a:lnTo>
                  <a:cubicBezTo>
                    <a:pt x="43910" y="10764"/>
                    <a:pt x="45184" y="9490"/>
                    <a:pt x="45184" y="7919"/>
                  </a:cubicBezTo>
                  <a:lnTo>
                    <a:pt x="45184"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5-8</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1" name="Google Shape;324;p18">
              <a:extLst>
                <a:ext uri="{FF2B5EF4-FFF2-40B4-BE49-F238E27FC236}">
                  <a16:creationId xmlns:a16="http://schemas.microsoft.com/office/drawing/2014/main" id="{A7699FF0-092B-E704-8B2A-5D72D07C2D8F}"/>
                </a:ext>
              </a:extLst>
            </p:cNvPr>
            <p:cNvSpPr txBox="1"/>
            <p:nvPr/>
          </p:nvSpPr>
          <p:spPr>
            <a:xfrm>
              <a:off x="3714739" y="4348303"/>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Test Environment Setup</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90" name="Group 89">
            <a:extLst>
              <a:ext uri="{FF2B5EF4-FFF2-40B4-BE49-F238E27FC236}">
                <a16:creationId xmlns:a16="http://schemas.microsoft.com/office/drawing/2014/main" id="{8CAB5A80-B1D6-94CA-0DF4-571868D2A71C}"/>
              </a:ext>
            </a:extLst>
          </p:cNvPr>
          <p:cNvGrpSpPr/>
          <p:nvPr/>
        </p:nvGrpSpPr>
        <p:grpSpPr>
          <a:xfrm>
            <a:off x="5764615" y="3788361"/>
            <a:ext cx="1606924" cy="2020030"/>
            <a:chOff x="5878135" y="3600754"/>
            <a:chExt cx="1412709" cy="1630539"/>
          </a:xfrm>
        </p:grpSpPr>
        <p:sp>
          <p:nvSpPr>
            <p:cNvPr id="64" name="Google Shape;328;p18">
              <a:extLst>
                <a:ext uri="{FF2B5EF4-FFF2-40B4-BE49-F238E27FC236}">
                  <a16:creationId xmlns:a16="http://schemas.microsoft.com/office/drawing/2014/main" id="{8E2A5DB0-B1DB-5679-4C6A-2EC5C7B82500}"/>
                </a:ext>
              </a:extLst>
            </p:cNvPr>
            <p:cNvSpPr/>
            <p:nvPr/>
          </p:nvSpPr>
          <p:spPr>
            <a:xfrm>
              <a:off x="6584307" y="3600754"/>
              <a:ext cx="31" cy="754206"/>
            </a:xfrm>
            <a:custGeom>
              <a:avLst/>
              <a:gdLst/>
              <a:ahLst/>
              <a:cxnLst/>
              <a:rect l="l" t="t" r="r" b="b"/>
              <a:pathLst>
                <a:path w="1" h="24123" fill="none" extrusionOk="0">
                  <a:moveTo>
                    <a:pt x="0" y="1"/>
                  </a:moveTo>
                  <a:lnTo>
                    <a:pt x="0"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5" name="Google Shape;329;p18">
              <a:extLst>
                <a:ext uri="{FF2B5EF4-FFF2-40B4-BE49-F238E27FC236}">
                  <a16:creationId xmlns:a16="http://schemas.microsoft.com/office/drawing/2014/main" id="{01233D99-CC61-4D8E-1585-37C0F6B49587}"/>
                </a:ext>
              </a:extLst>
            </p:cNvPr>
            <p:cNvSpPr/>
            <p:nvPr/>
          </p:nvSpPr>
          <p:spPr>
            <a:xfrm>
              <a:off x="5878135" y="4243300"/>
              <a:ext cx="1412709" cy="987974"/>
            </a:xfrm>
            <a:custGeom>
              <a:avLst/>
              <a:gdLst/>
              <a:ahLst/>
              <a:cxnLst/>
              <a:rect l="l" t="t" r="r" b="b"/>
              <a:pathLst>
                <a:path w="45185" h="31600" extrusionOk="0">
                  <a:moveTo>
                    <a:pt x="22597" y="0"/>
                  </a:moveTo>
                  <a:cubicBezTo>
                    <a:pt x="21384" y="0"/>
                    <a:pt x="20169" y="464"/>
                    <a:pt x="19241" y="1393"/>
                  </a:cubicBezTo>
                  <a:lnTo>
                    <a:pt x="18253" y="2381"/>
                  </a:lnTo>
                  <a:cubicBezTo>
                    <a:pt x="18205" y="2429"/>
                    <a:pt x="18169" y="2477"/>
                    <a:pt x="18134" y="2524"/>
                  </a:cubicBezTo>
                  <a:lnTo>
                    <a:pt x="7394" y="2524"/>
                  </a:lnTo>
                  <a:cubicBezTo>
                    <a:pt x="3310" y="2524"/>
                    <a:pt x="0" y="5846"/>
                    <a:pt x="0" y="9930"/>
                  </a:cubicBezTo>
                  <a:lnTo>
                    <a:pt x="0" y="28742"/>
                  </a:lnTo>
                  <a:cubicBezTo>
                    <a:pt x="0" y="30325"/>
                    <a:pt x="1274" y="31599"/>
                    <a:pt x="2858" y="31599"/>
                  </a:cubicBezTo>
                  <a:lnTo>
                    <a:pt x="42327" y="31599"/>
                  </a:lnTo>
                  <a:cubicBezTo>
                    <a:pt x="43899" y="31599"/>
                    <a:pt x="45185" y="30325"/>
                    <a:pt x="45185" y="28742"/>
                  </a:cubicBezTo>
                  <a:lnTo>
                    <a:pt x="45185" y="9930"/>
                  </a:lnTo>
                  <a:cubicBezTo>
                    <a:pt x="45185" y="5846"/>
                    <a:pt x="41863" y="2524"/>
                    <a:pt x="37779" y="2524"/>
                  </a:cubicBezTo>
                  <a:lnTo>
                    <a:pt x="27051" y="2524"/>
                  </a:lnTo>
                  <a:cubicBezTo>
                    <a:pt x="27016" y="2477"/>
                    <a:pt x="26980" y="2429"/>
                    <a:pt x="26944" y="2381"/>
                  </a:cubicBezTo>
                  <a:lnTo>
                    <a:pt x="25944" y="1393"/>
                  </a:lnTo>
                  <a:cubicBezTo>
                    <a:pt x="25021" y="464"/>
                    <a:pt x="23810" y="0"/>
                    <a:pt x="22597"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6" name="Google Shape;330;p18">
              <a:extLst>
                <a:ext uri="{FF2B5EF4-FFF2-40B4-BE49-F238E27FC236}">
                  <a16:creationId xmlns:a16="http://schemas.microsoft.com/office/drawing/2014/main" id="{859BDF4C-BDDE-931A-2489-5AA7B91A667F}"/>
                </a:ext>
              </a:extLst>
            </p:cNvPr>
            <p:cNvSpPr/>
            <p:nvPr/>
          </p:nvSpPr>
          <p:spPr>
            <a:xfrm>
              <a:off x="5878135" y="4894725"/>
              <a:ext cx="1412709" cy="336568"/>
            </a:xfrm>
            <a:custGeom>
              <a:avLst/>
              <a:gdLst/>
              <a:ahLst/>
              <a:cxnLst/>
              <a:rect l="l" t="t" r="r" b="b"/>
              <a:pathLst>
                <a:path w="45185" h="10765" extrusionOk="0">
                  <a:moveTo>
                    <a:pt x="0" y="1"/>
                  </a:moveTo>
                  <a:lnTo>
                    <a:pt x="0" y="7919"/>
                  </a:lnTo>
                  <a:cubicBezTo>
                    <a:pt x="0" y="9490"/>
                    <a:pt x="1274" y="10764"/>
                    <a:pt x="2846" y="10764"/>
                  </a:cubicBezTo>
                  <a:lnTo>
                    <a:pt x="42327" y="10764"/>
                  </a:lnTo>
                  <a:cubicBezTo>
                    <a:pt x="43911" y="10764"/>
                    <a:pt x="45185" y="9490"/>
                    <a:pt x="45185" y="7919"/>
                  </a:cubicBezTo>
                  <a:lnTo>
                    <a:pt x="45185" y="1"/>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13-16</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71" name="Google Shape;335;p18">
              <a:extLst>
                <a:ext uri="{FF2B5EF4-FFF2-40B4-BE49-F238E27FC236}">
                  <a16:creationId xmlns:a16="http://schemas.microsoft.com/office/drawing/2014/main" id="{918ED8EA-97B6-FE12-A7E6-55D001A4B280}"/>
                </a:ext>
              </a:extLst>
            </p:cNvPr>
            <p:cNvSpPr txBox="1"/>
            <p:nvPr/>
          </p:nvSpPr>
          <p:spPr>
            <a:xfrm>
              <a:off x="5971377" y="4348303"/>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Analysis &amp; Interpreting Results </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92" name="Group 91">
            <a:extLst>
              <a:ext uri="{FF2B5EF4-FFF2-40B4-BE49-F238E27FC236}">
                <a16:creationId xmlns:a16="http://schemas.microsoft.com/office/drawing/2014/main" id="{4DEF9533-F8ED-0404-8020-FDE7E483DC7A}"/>
              </a:ext>
            </a:extLst>
          </p:cNvPr>
          <p:cNvGrpSpPr/>
          <p:nvPr/>
        </p:nvGrpSpPr>
        <p:grpSpPr>
          <a:xfrm>
            <a:off x="8326842" y="3788361"/>
            <a:ext cx="1606924" cy="2020030"/>
            <a:chOff x="8130688" y="3600754"/>
            <a:chExt cx="1412709" cy="1630539"/>
          </a:xfrm>
        </p:grpSpPr>
        <p:sp>
          <p:nvSpPr>
            <p:cNvPr id="74" name="Google Shape;339;p18">
              <a:extLst>
                <a:ext uri="{FF2B5EF4-FFF2-40B4-BE49-F238E27FC236}">
                  <a16:creationId xmlns:a16="http://schemas.microsoft.com/office/drawing/2014/main" id="{340DCEE3-76E1-C34F-594F-7FA73FA95C92}"/>
                </a:ext>
              </a:extLst>
            </p:cNvPr>
            <p:cNvSpPr/>
            <p:nvPr/>
          </p:nvSpPr>
          <p:spPr>
            <a:xfrm>
              <a:off x="8839080" y="3600754"/>
              <a:ext cx="31" cy="754206"/>
            </a:xfrm>
            <a:custGeom>
              <a:avLst/>
              <a:gdLst/>
              <a:ahLst/>
              <a:cxnLst/>
              <a:rect l="l" t="t" r="r" b="b"/>
              <a:pathLst>
                <a:path w="1" h="24123" fill="none" extrusionOk="0">
                  <a:moveTo>
                    <a:pt x="1" y="1"/>
                  </a:moveTo>
                  <a:lnTo>
                    <a:pt x="1"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5" name="Google Shape;340;p18">
              <a:extLst>
                <a:ext uri="{FF2B5EF4-FFF2-40B4-BE49-F238E27FC236}">
                  <a16:creationId xmlns:a16="http://schemas.microsoft.com/office/drawing/2014/main" id="{D5257A72-5499-39E3-9CC7-336A10A8F3C8}"/>
                </a:ext>
              </a:extLst>
            </p:cNvPr>
            <p:cNvSpPr/>
            <p:nvPr/>
          </p:nvSpPr>
          <p:spPr>
            <a:xfrm>
              <a:off x="8130688" y="4243300"/>
              <a:ext cx="1412709" cy="987974"/>
            </a:xfrm>
            <a:custGeom>
              <a:avLst/>
              <a:gdLst/>
              <a:ahLst/>
              <a:cxnLst/>
              <a:rect l="l" t="t" r="r" b="b"/>
              <a:pathLst>
                <a:path w="45185" h="31600" extrusionOk="0">
                  <a:moveTo>
                    <a:pt x="22600" y="0"/>
                  </a:moveTo>
                  <a:cubicBezTo>
                    <a:pt x="21387" y="0"/>
                    <a:pt x="20175" y="464"/>
                    <a:pt x="19252" y="1393"/>
                  </a:cubicBezTo>
                  <a:lnTo>
                    <a:pt x="18264" y="2381"/>
                  </a:lnTo>
                  <a:cubicBezTo>
                    <a:pt x="18217" y="2429"/>
                    <a:pt x="18181" y="2477"/>
                    <a:pt x="18145" y="2524"/>
                  </a:cubicBezTo>
                  <a:lnTo>
                    <a:pt x="7406" y="2524"/>
                  </a:lnTo>
                  <a:cubicBezTo>
                    <a:pt x="3322" y="2524"/>
                    <a:pt x="0" y="5846"/>
                    <a:pt x="0" y="9930"/>
                  </a:cubicBezTo>
                  <a:lnTo>
                    <a:pt x="0" y="28742"/>
                  </a:lnTo>
                  <a:cubicBezTo>
                    <a:pt x="0" y="30325"/>
                    <a:pt x="1286" y="31599"/>
                    <a:pt x="2857" y="31599"/>
                  </a:cubicBezTo>
                  <a:lnTo>
                    <a:pt x="42327" y="31599"/>
                  </a:lnTo>
                  <a:cubicBezTo>
                    <a:pt x="43910" y="31599"/>
                    <a:pt x="45184" y="30325"/>
                    <a:pt x="45184" y="28742"/>
                  </a:cubicBezTo>
                  <a:lnTo>
                    <a:pt x="45184" y="9930"/>
                  </a:lnTo>
                  <a:cubicBezTo>
                    <a:pt x="45184" y="5846"/>
                    <a:pt x="41874" y="2524"/>
                    <a:pt x="37790" y="2524"/>
                  </a:cubicBezTo>
                  <a:lnTo>
                    <a:pt x="27063" y="2524"/>
                  </a:lnTo>
                  <a:cubicBezTo>
                    <a:pt x="27027" y="2477"/>
                    <a:pt x="26991" y="2429"/>
                    <a:pt x="26944" y="2381"/>
                  </a:cubicBezTo>
                  <a:lnTo>
                    <a:pt x="25956" y="1393"/>
                  </a:lnTo>
                  <a:cubicBezTo>
                    <a:pt x="25027" y="464"/>
                    <a:pt x="23812" y="0"/>
                    <a:pt x="22600"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6" name="Google Shape;341;p18">
              <a:extLst>
                <a:ext uri="{FF2B5EF4-FFF2-40B4-BE49-F238E27FC236}">
                  <a16:creationId xmlns:a16="http://schemas.microsoft.com/office/drawing/2014/main" id="{17442F40-DFA0-C615-94B5-8B111091E9EC}"/>
                </a:ext>
              </a:extLst>
            </p:cNvPr>
            <p:cNvSpPr/>
            <p:nvPr/>
          </p:nvSpPr>
          <p:spPr>
            <a:xfrm>
              <a:off x="8130688" y="4894725"/>
              <a:ext cx="1412709" cy="336568"/>
            </a:xfrm>
            <a:custGeom>
              <a:avLst/>
              <a:gdLst/>
              <a:ahLst/>
              <a:cxnLst/>
              <a:rect l="l" t="t" r="r" b="b"/>
              <a:pathLst>
                <a:path w="45185" h="10765" extrusionOk="0">
                  <a:moveTo>
                    <a:pt x="0" y="1"/>
                  </a:moveTo>
                  <a:lnTo>
                    <a:pt x="0" y="7919"/>
                  </a:lnTo>
                  <a:cubicBezTo>
                    <a:pt x="0" y="9490"/>
                    <a:pt x="1286" y="10764"/>
                    <a:pt x="2857" y="10764"/>
                  </a:cubicBezTo>
                  <a:lnTo>
                    <a:pt x="42339" y="10764"/>
                  </a:lnTo>
                  <a:cubicBezTo>
                    <a:pt x="43910" y="10764"/>
                    <a:pt x="45184" y="9490"/>
                    <a:pt x="45184" y="7919"/>
                  </a:cubicBezTo>
                  <a:lnTo>
                    <a:pt x="45184"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23-26</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84" name="Google Shape;349;p18">
              <a:extLst>
                <a:ext uri="{FF2B5EF4-FFF2-40B4-BE49-F238E27FC236}">
                  <a16:creationId xmlns:a16="http://schemas.microsoft.com/office/drawing/2014/main" id="{828485C6-0CCA-0EFD-B64B-9FB3F7B3F39B}"/>
                </a:ext>
              </a:extLst>
            </p:cNvPr>
            <p:cNvSpPr txBox="1"/>
            <p:nvPr/>
          </p:nvSpPr>
          <p:spPr>
            <a:xfrm>
              <a:off x="8230227" y="4348303"/>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Artefact Presentation</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87" name="Group 86">
            <a:extLst>
              <a:ext uri="{FF2B5EF4-FFF2-40B4-BE49-F238E27FC236}">
                <a16:creationId xmlns:a16="http://schemas.microsoft.com/office/drawing/2014/main" id="{354E1D3F-908C-4755-851D-158F21AC3735}"/>
              </a:ext>
            </a:extLst>
          </p:cNvPr>
          <p:cNvGrpSpPr/>
          <p:nvPr/>
        </p:nvGrpSpPr>
        <p:grpSpPr>
          <a:xfrm>
            <a:off x="1917700" y="1761502"/>
            <a:ext cx="1606924" cy="2019976"/>
            <a:chOff x="2496164" y="1964702"/>
            <a:chExt cx="1412709" cy="1630496"/>
          </a:xfrm>
        </p:grpSpPr>
        <p:sp>
          <p:nvSpPr>
            <p:cNvPr id="9" name="Google Shape;280;p18">
              <a:extLst>
                <a:ext uri="{FF2B5EF4-FFF2-40B4-BE49-F238E27FC236}">
                  <a16:creationId xmlns:a16="http://schemas.microsoft.com/office/drawing/2014/main" id="{3A2C2029-5DE0-BF38-EA67-B8EEAF8441B3}"/>
                </a:ext>
              </a:extLst>
            </p:cNvPr>
            <p:cNvSpPr/>
            <p:nvPr/>
          </p:nvSpPr>
          <p:spPr>
            <a:xfrm>
              <a:off x="3202336" y="2840617"/>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0" name="Google Shape;281;p18">
              <a:extLst>
                <a:ext uri="{FF2B5EF4-FFF2-40B4-BE49-F238E27FC236}">
                  <a16:creationId xmlns:a16="http://schemas.microsoft.com/office/drawing/2014/main" id="{AC50BF67-30C5-7B56-8653-388D2947F7C2}"/>
                </a:ext>
              </a:extLst>
            </p:cNvPr>
            <p:cNvSpPr/>
            <p:nvPr/>
          </p:nvSpPr>
          <p:spPr>
            <a:xfrm>
              <a:off x="2496164" y="1964702"/>
              <a:ext cx="1412709" cy="987693"/>
            </a:xfrm>
            <a:custGeom>
              <a:avLst/>
              <a:gdLst/>
              <a:ahLst/>
              <a:cxnLst/>
              <a:rect l="l" t="t" r="r" b="b"/>
              <a:pathLst>
                <a:path w="45185" h="31591" extrusionOk="0">
                  <a:moveTo>
                    <a:pt x="2858" y="0"/>
                  </a:moveTo>
                  <a:cubicBezTo>
                    <a:pt x="1274" y="0"/>
                    <a:pt x="0" y="1274"/>
                    <a:pt x="0" y="2846"/>
                  </a:cubicBezTo>
                  <a:lnTo>
                    <a:pt x="0" y="21669"/>
                  </a:lnTo>
                  <a:cubicBezTo>
                    <a:pt x="0" y="25753"/>
                    <a:pt x="3310" y="29063"/>
                    <a:pt x="7394" y="29063"/>
                  </a:cubicBezTo>
                  <a:lnTo>
                    <a:pt x="18121" y="29063"/>
                  </a:lnTo>
                  <a:cubicBezTo>
                    <a:pt x="18157" y="29111"/>
                    <a:pt x="18193" y="29170"/>
                    <a:pt x="18240" y="29206"/>
                  </a:cubicBezTo>
                  <a:lnTo>
                    <a:pt x="19241" y="30206"/>
                  </a:lnTo>
                  <a:cubicBezTo>
                    <a:pt x="20163" y="31129"/>
                    <a:pt x="21375" y="31590"/>
                    <a:pt x="22586" y="31590"/>
                  </a:cubicBezTo>
                  <a:cubicBezTo>
                    <a:pt x="23798" y="31590"/>
                    <a:pt x="25009" y="31129"/>
                    <a:pt x="25932" y="30206"/>
                  </a:cubicBezTo>
                  <a:lnTo>
                    <a:pt x="26932" y="29206"/>
                  </a:lnTo>
                  <a:cubicBezTo>
                    <a:pt x="26980" y="29170"/>
                    <a:pt x="27003" y="29111"/>
                    <a:pt x="27051" y="29063"/>
                  </a:cubicBezTo>
                  <a:lnTo>
                    <a:pt x="37779" y="29063"/>
                  </a:lnTo>
                  <a:cubicBezTo>
                    <a:pt x="41874" y="29063"/>
                    <a:pt x="45184" y="25753"/>
                    <a:pt x="45184" y="21669"/>
                  </a:cubicBezTo>
                  <a:lnTo>
                    <a:pt x="45184" y="2846"/>
                  </a:lnTo>
                  <a:cubicBezTo>
                    <a:pt x="45184" y="1274"/>
                    <a:pt x="43898" y="0"/>
                    <a:pt x="42327" y="0"/>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dirty="0">
                <a:latin typeface="Arial" panose="020B0604020202020204" pitchFamily="34" charset="0"/>
                <a:ea typeface="Fira Sans Extra Condensed"/>
                <a:cs typeface="Arial" panose="020B0604020202020204" pitchFamily="34" charset="0"/>
                <a:sym typeface="Fira Sans Extra Condensed"/>
              </a:endParaRPr>
            </a:p>
            <a:p>
              <a:pPr marL="0" lvl="0" indent="0" algn="ctr" rtl="0">
                <a:spcBef>
                  <a:spcPts val="0"/>
                </a:spcBef>
                <a:spcAft>
                  <a:spcPts val="0"/>
                </a:spcAft>
                <a:buClr>
                  <a:schemeClr val="dk1"/>
                </a:buClr>
                <a:buSzPts val="1100"/>
                <a:buFont typeface="Arial"/>
                <a:buNone/>
              </a:pPr>
              <a:endParaRPr sz="1200" dirty="0">
                <a:latin typeface="Arial" panose="020B0604020202020204" pitchFamily="34" charset="0"/>
                <a:ea typeface="Fira Sans Extra Condensed"/>
                <a:cs typeface="Arial" panose="020B0604020202020204" pitchFamily="34" charset="0"/>
                <a:sym typeface="Fira Sans Extra Condensed"/>
              </a:endParaRPr>
            </a:p>
          </p:txBody>
        </p:sp>
        <p:sp>
          <p:nvSpPr>
            <p:cNvPr id="11" name="Google Shape;282;p18">
              <a:extLst>
                <a:ext uri="{FF2B5EF4-FFF2-40B4-BE49-F238E27FC236}">
                  <a16:creationId xmlns:a16="http://schemas.microsoft.com/office/drawing/2014/main" id="{33520F77-0551-908D-C570-1BDEFB6DF853}"/>
                </a:ext>
              </a:extLst>
            </p:cNvPr>
            <p:cNvSpPr/>
            <p:nvPr/>
          </p:nvSpPr>
          <p:spPr>
            <a:xfrm>
              <a:off x="2496164" y="1964702"/>
              <a:ext cx="1412709" cy="336536"/>
            </a:xfrm>
            <a:custGeom>
              <a:avLst/>
              <a:gdLst/>
              <a:ahLst/>
              <a:cxnLst/>
              <a:rect l="l" t="t" r="r" b="b"/>
              <a:pathLst>
                <a:path w="45185" h="10764" extrusionOk="0">
                  <a:moveTo>
                    <a:pt x="2846" y="0"/>
                  </a:moveTo>
                  <a:cubicBezTo>
                    <a:pt x="1274" y="0"/>
                    <a:pt x="0" y="1274"/>
                    <a:pt x="0" y="2846"/>
                  </a:cubicBezTo>
                  <a:lnTo>
                    <a:pt x="0" y="10763"/>
                  </a:lnTo>
                  <a:lnTo>
                    <a:pt x="45184" y="10763"/>
                  </a:lnTo>
                  <a:lnTo>
                    <a:pt x="45184" y="2846"/>
                  </a:lnTo>
                  <a:cubicBezTo>
                    <a:pt x="45184" y="1274"/>
                    <a:pt x="43910" y="0"/>
                    <a:pt x="42339"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rPr>
                <a:t>Week 1-4</a:t>
              </a:r>
              <a:endParaRPr sz="1600" dirty="0">
                <a:solidFill>
                  <a:srgbClr val="FFFFFF"/>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15" name="Google Shape;286;p18">
              <a:extLst>
                <a:ext uri="{FF2B5EF4-FFF2-40B4-BE49-F238E27FC236}">
                  <a16:creationId xmlns:a16="http://schemas.microsoft.com/office/drawing/2014/main" id="{DEA500EC-0C57-3AA8-10D2-9DAB4DD87122}"/>
                </a:ext>
              </a:extLst>
            </p:cNvPr>
            <p:cNvSpPr txBox="1"/>
            <p:nvPr/>
          </p:nvSpPr>
          <p:spPr>
            <a:xfrm>
              <a:off x="2590539" y="2301227"/>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rgbClr val="434343"/>
                  </a:solidFill>
                  <a:latin typeface="Arial" panose="020B0604020202020204" pitchFamily="34" charset="0"/>
                  <a:ea typeface="Roboto"/>
                  <a:cs typeface="Arial" panose="020B0604020202020204" pitchFamily="34" charset="0"/>
                  <a:sym typeface="Roboto"/>
                </a:rPr>
                <a:t>Literature Review</a:t>
              </a:r>
              <a:endParaRPr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86" name="Group 85">
            <a:extLst>
              <a:ext uri="{FF2B5EF4-FFF2-40B4-BE49-F238E27FC236}">
                <a16:creationId xmlns:a16="http://schemas.microsoft.com/office/drawing/2014/main" id="{5C8289DB-5548-77FA-AA23-C94DB89D6485}"/>
              </a:ext>
            </a:extLst>
          </p:cNvPr>
          <p:cNvGrpSpPr/>
          <p:nvPr/>
        </p:nvGrpSpPr>
        <p:grpSpPr>
          <a:xfrm>
            <a:off x="2387682" y="3418523"/>
            <a:ext cx="7573640" cy="725902"/>
            <a:chOff x="2909343" y="3302226"/>
            <a:chExt cx="6658279" cy="585938"/>
          </a:xfrm>
        </p:grpSpPr>
        <p:sp>
          <p:nvSpPr>
            <p:cNvPr id="8" name="Google Shape;279;p18">
              <a:extLst>
                <a:ext uri="{FF2B5EF4-FFF2-40B4-BE49-F238E27FC236}">
                  <a16:creationId xmlns:a16="http://schemas.microsoft.com/office/drawing/2014/main" id="{2FE3F76B-6CE3-3EF8-F58A-9227197C229D}"/>
                </a:ext>
              </a:extLst>
            </p:cNvPr>
            <p:cNvSpPr/>
            <p:nvPr/>
          </p:nvSpPr>
          <p:spPr>
            <a:xfrm>
              <a:off x="3272684" y="3482756"/>
              <a:ext cx="534944" cy="218918"/>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2" name="Google Shape;283;p18">
              <a:extLst>
                <a:ext uri="{FF2B5EF4-FFF2-40B4-BE49-F238E27FC236}">
                  <a16:creationId xmlns:a16="http://schemas.microsoft.com/office/drawing/2014/main" id="{CFA8E7B2-CD4F-9702-4B59-95990F4CB7AA}"/>
                </a:ext>
              </a:extLst>
            </p:cNvPr>
            <p:cNvSpPr/>
            <p:nvPr/>
          </p:nvSpPr>
          <p:spPr>
            <a:xfrm>
              <a:off x="2909343" y="3302226"/>
              <a:ext cx="585969" cy="585937"/>
            </a:xfrm>
            <a:custGeom>
              <a:avLst/>
              <a:gdLst/>
              <a:ahLst/>
              <a:cxnLst/>
              <a:rect l="l" t="t" r="r" b="b"/>
              <a:pathLst>
                <a:path w="18742" h="18741" extrusionOk="0">
                  <a:moveTo>
                    <a:pt x="9371" y="0"/>
                  </a:moveTo>
                  <a:cubicBezTo>
                    <a:pt x="4204" y="0"/>
                    <a:pt x="1" y="4191"/>
                    <a:pt x="1" y="9370"/>
                  </a:cubicBezTo>
                  <a:cubicBezTo>
                    <a:pt x="1" y="14538"/>
                    <a:pt x="4204" y="18741"/>
                    <a:pt x="9371" y="18741"/>
                  </a:cubicBezTo>
                  <a:cubicBezTo>
                    <a:pt x="14550" y="18741"/>
                    <a:pt x="18741" y="14538"/>
                    <a:pt x="18741" y="9370"/>
                  </a:cubicBezTo>
                  <a:cubicBezTo>
                    <a:pt x="18741" y="4191"/>
                    <a:pt x="14550" y="0"/>
                    <a:pt x="9371"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3" name="Google Shape;284;p18">
              <a:extLst>
                <a:ext uri="{FF2B5EF4-FFF2-40B4-BE49-F238E27FC236}">
                  <a16:creationId xmlns:a16="http://schemas.microsoft.com/office/drawing/2014/main" id="{B2F808BE-282D-69A0-1100-69C4B4A8EF3B}"/>
                </a:ext>
              </a:extLst>
            </p:cNvPr>
            <p:cNvSpPr/>
            <p:nvPr/>
          </p:nvSpPr>
          <p:spPr>
            <a:xfrm>
              <a:off x="2984569" y="3377046"/>
              <a:ext cx="435928" cy="436303"/>
            </a:xfrm>
            <a:custGeom>
              <a:avLst/>
              <a:gdLst/>
              <a:ahLst/>
              <a:cxnLst/>
              <a:rect l="l" t="t" r="r" b="b"/>
              <a:pathLst>
                <a:path w="13943" h="13955" extrusionOk="0">
                  <a:moveTo>
                    <a:pt x="6965" y="0"/>
                  </a:moveTo>
                  <a:cubicBezTo>
                    <a:pt x="3119" y="0"/>
                    <a:pt x="0" y="3120"/>
                    <a:pt x="0" y="6977"/>
                  </a:cubicBezTo>
                  <a:cubicBezTo>
                    <a:pt x="0" y="10823"/>
                    <a:pt x="3119" y="13954"/>
                    <a:pt x="6965" y="13954"/>
                  </a:cubicBezTo>
                  <a:cubicBezTo>
                    <a:pt x="10823" y="13954"/>
                    <a:pt x="13942" y="10823"/>
                    <a:pt x="13942" y="6977"/>
                  </a:cubicBezTo>
                  <a:cubicBezTo>
                    <a:pt x="13942" y="3120"/>
                    <a:pt x="10823" y="0"/>
                    <a:pt x="6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14" name="Google Shape;285;p18">
              <a:extLst>
                <a:ext uri="{FF2B5EF4-FFF2-40B4-BE49-F238E27FC236}">
                  <a16:creationId xmlns:a16="http://schemas.microsoft.com/office/drawing/2014/main" id="{727BEDCF-C409-7C2C-6EB7-0E9B7C02C6D9}"/>
                </a:ext>
              </a:extLst>
            </p:cNvPr>
            <p:cNvSpPr/>
            <p:nvPr/>
          </p:nvSpPr>
          <p:spPr>
            <a:xfrm>
              <a:off x="3097720" y="3490572"/>
              <a:ext cx="209601" cy="209225"/>
            </a:xfrm>
            <a:custGeom>
              <a:avLst/>
              <a:gdLst/>
              <a:ahLst/>
              <a:cxnLst/>
              <a:rect l="l" t="t" r="r" b="b"/>
              <a:pathLst>
                <a:path w="6704" h="6692" extrusionOk="0">
                  <a:moveTo>
                    <a:pt x="3346" y="453"/>
                  </a:moveTo>
                  <a:cubicBezTo>
                    <a:pt x="3656" y="453"/>
                    <a:pt x="3941" y="501"/>
                    <a:pt x="4215" y="584"/>
                  </a:cubicBezTo>
                  <a:cubicBezTo>
                    <a:pt x="3941" y="691"/>
                    <a:pt x="3584" y="846"/>
                    <a:pt x="3203" y="1084"/>
                  </a:cubicBezTo>
                  <a:cubicBezTo>
                    <a:pt x="2870" y="929"/>
                    <a:pt x="2513" y="810"/>
                    <a:pt x="2108" y="727"/>
                  </a:cubicBezTo>
                  <a:cubicBezTo>
                    <a:pt x="2489" y="548"/>
                    <a:pt x="2906" y="453"/>
                    <a:pt x="3346" y="453"/>
                  </a:cubicBezTo>
                  <a:close/>
                  <a:moveTo>
                    <a:pt x="1632" y="1025"/>
                  </a:moveTo>
                  <a:cubicBezTo>
                    <a:pt x="2072" y="1084"/>
                    <a:pt x="2477" y="1179"/>
                    <a:pt x="2834" y="1322"/>
                  </a:cubicBezTo>
                  <a:cubicBezTo>
                    <a:pt x="2572" y="1513"/>
                    <a:pt x="2310" y="1739"/>
                    <a:pt x="2048" y="2001"/>
                  </a:cubicBezTo>
                  <a:lnTo>
                    <a:pt x="1298" y="1298"/>
                  </a:lnTo>
                  <a:cubicBezTo>
                    <a:pt x="1405" y="1191"/>
                    <a:pt x="1513" y="1108"/>
                    <a:pt x="1632" y="1025"/>
                  </a:cubicBezTo>
                  <a:close/>
                  <a:moveTo>
                    <a:pt x="4715" y="798"/>
                  </a:moveTo>
                  <a:cubicBezTo>
                    <a:pt x="5061" y="977"/>
                    <a:pt x="5358" y="1227"/>
                    <a:pt x="5596" y="1525"/>
                  </a:cubicBezTo>
                  <a:cubicBezTo>
                    <a:pt x="5573" y="2037"/>
                    <a:pt x="5489" y="2489"/>
                    <a:pt x="5358" y="2894"/>
                  </a:cubicBezTo>
                  <a:cubicBezTo>
                    <a:pt x="4954" y="2310"/>
                    <a:pt x="4382" y="1703"/>
                    <a:pt x="3584" y="1263"/>
                  </a:cubicBezTo>
                  <a:cubicBezTo>
                    <a:pt x="4096" y="977"/>
                    <a:pt x="4537" y="846"/>
                    <a:pt x="4715" y="798"/>
                  </a:cubicBezTo>
                  <a:close/>
                  <a:moveTo>
                    <a:pt x="1060" y="1572"/>
                  </a:moveTo>
                  <a:lnTo>
                    <a:pt x="1810" y="2275"/>
                  </a:lnTo>
                  <a:cubicBezTo>
                    <a:pt x="1596" y="2525"/>
                    <a:pt x="1405" y="2811"/>
                    <a:pt x="1239" y="3132"/>
                  </a:cubicBezTo>
                  <a:cubicBezTo>
                    <a:pt x="989" y="2632"/>
                    <a:pt x="870" y="2191"/>
                    <a:pt x="822" y="1941"/>
                  </a:cubicBezTo>
                  <a:cubicBezTo>
                    <a:pt x="893" y="1810"/>
                    <a:pt x="977" y="1691"/>
                    <a:pt x="1060" y="1572"/>
                  </a:cubicBezTo>
                  <a:close/>
                  <a:moveTo>
                    <a:pt x="5930" y="2025"/>
                  </a:moveTo>
                  <a:cubicBezTo>
                    <a:pt x="6132" y="2418"/>
                    <a:pt x="6239" y="2870"/>
                    <a:pt x="6239" y="3346"/>
                  </a:cubicBezTo>
                  <a:cubicBezTo>
                    <a:pt x="6239" y="3680"/>
                    <a:pt x="6192" y="3989"/>
                    <a:pt x="6085" y="4287"/>
                  </a:cubicBezTo>
                  <a:cubicBezTo>
                    <a:pt x="5989" y="4025"/>
                    <a:pt x="5835" y="3668"/>
                    <a:pt x="5608" y="3275"/>
                  </a:cubicBezTo>
                  <a:cubicBezTo>
                    <a:pt x="5751" y="2906"/>
                    <a:pt x="5858" y="2489"/>
                    <a:pt x="5930" y="2025"/>
                  </a:cubicBezTo>
                  <a:close/>
                  <a:moveTo>
                    <a:pt x="3215" y="1477"/>
                  </a:moveTo>
                  <a:cubicBezTo>
                    <a:pt x="4180" y="1941"/>
                    <a:pt x="4811" y="2656"/>
                    <a:pt x="5204" y="3299"/>
                  </a:cubicBezTo>
                  <a:cubicBezTo>
                    <a:pt x="5037" y="3704"/>
                    <a:pt x="4811" y="4061"/>
                    <a:pt x="4573" y="4370"/>
                  </a:cubicBezTo>
                  <a:lnTo>
                    <a:pt x="2310" y="2239"/>
                  </a:lnTo>
                  <a:cubicBezTo>
                    <a:pt x="2596" y="1929"/>
                    <a:pt x="2918" y="1679"/>
                    <a:pt x="3215" y="1477"/>
                  </a:cubicBezTo>
                  <a:close/>
                  <a:moveTo>
                    <a:pt x="596" y="2465"/>
                  </a:moveTo>
                  <a:cubicBezTo>
                    <a:pt x="691" y="2763"/>
                    <a:pt x="834" y="3132"/>
                    <a:pt x="1048" y="3525"/>
                  </a:cubicBezTo>
                  <a:cubicBezTo>
                    <a:pt x="917" y="3846"/>
                    <a:pt x="810" y="4192"/>
                    <a:pt x="739" y="4573"/>
                  </a:cubicBezTo>
                  <a:cubicBezTo>
                    <a:pt x="560" y="4204"/>
                    <a:pt x="453" y="3787"/>
                    <a:pt x="453" y="3346"/>
                  </a:cubicBezTo>
                  <a:cubicBezTo>
                    <a:pt x="453" y="3037"/>
                    <a:pt x="501" y="2751"/>
                    <a:pt x="596" y="2465"/>
                  </a:cubicBezTo>
                  <a:close/>
                  <a:moveTo>
                    <a:pt x="5430" y="3680"/>
                  </a:moveTo>
                  <a:cubicBezTo>
                    <a:pt x="5716" y="4215"/>
                    <a:pt x="5835" y="4668"/>
                    <a:pt x="5858" y="4787"/>
                  </a:cubicBezTo>
                  <a:cubicBezTo>
                    <a:pt x="5763" y="4954"/>
                    <a:pt x="5644" y="5108"/>
                    <a:pt x="5513" y="5263"/>
                  </a:cubicBezTo>
                  <a:lnTo>
                    <a:pt x="4823" y="4608"/>
                  </a:lnTo>
                  <a:cubicBezTo>
                    <a:pt x="5049" y="4335"/>
                    <a:pt x="5251" y="4025"/>
                    <a:pt x="5430" y="3680"/>
                  </a:cubicBezTo>
                  <a:close/>
                  <a:moveTo>
                    <a:pt x="2072" y="2513"/>
                  </a:moveTo>
                  <a:lnTo>
                    <a:pt x="4334" y="4644"/>
                  </a:lnTo>
                  <a:cubicBezTo>
                    <a:pt x="4049" y="4954"/>
                    <a:pt x="3739" y="5204"/>
                    <a:pt x="3453" y="5394"/>
                  </a:cubicBezTo>
                  <a:cubicBezTo>
                    <a:pt x="2477" y="4918"/>
                    <a:pt x="1846" y="4192"/>
                    <a:pt x="1453" y="3525"/>
                  </a:cubicBezTo>
                  <a:cubicBezTo>
                    <a:pt x="1620" y="3132"/>
                    <a:pt x="1834" y="2799"/>
                    <a:pt x="2072" y="2513"/>
                  </a:cubicBezTo>
                  <a:close/>
                  <a:moveTo>
                    <a:pt x="4584" y="4882"/>
                  </a:moveTo>
                  <a:lnTo>
                    <a:pt x="5263" y="5513"/>
                  </a:lnTo>
                  <a:cubicBezTo>
                    <a:pt x="5120" y="5632"/>
                    <a:pt x="4965" y="5751"/>
                    <a:pt x="4811" y="5835"/>
                  </a:cubicBezTo>
                  <a:cubicBezTo>
                    <a:pt x="4453" y="5775"/>
                    <a:pt x="4120" y="5680"/>
                    <a:pt x="3834" y="5561"/>
                  </a:cubicBezTo>
                  <a:cubicBezTo>
                    <a:pt x="4084" y="5370"/>
                    <a:pt x="4334" y="5144"/>
                    <a:pt x="4584" y="4882"/>
                  </a:cubicBezTo>
                  <a:close/>
                  <a:moveTo>
                    <a:pt x="1286" y="3918"/>
                  </a:moveTo>
                  <a:cubicBezTo>
                    <a:pt x="1691" y="4537"/>
                    <a:pt x="2275" y="5156"/>
                    <a:pt x="3108" y="5620"/>
                  </a:cubicBezTo>
                  <a:cubicBezTo>
                    <a:pt x="2739" y="5835"/>
                    <a:pt x="2429" y="5966"/>
                    <a:pt x="2251" y="6025"/>
                  </a:cubicBezTo>
                  <a:cubicBezTo>
                    <a:pt x="1763" y="5823"/>
                    <a:pt x="1346" y="5489"/>
                    <a:pt x="1024" y="5061"/>
                  </a:cubicBezTo>
                  <a:cubicBezTo>
                    <a:pt x="1072" y="4644"/>
                    <a:pt x="1167" y="4263"/>
                    <a:pt x="1286" y="3918"/>
                  </a:cubicBezTo>
                  <a:close/>
                  <a:moveTo>
                    <a:pt x="3477" y="5811"/>
                  </a:moveTo>
                  <a:cubicBezTo>
                    <a:pt x="3715" y="5918"/>
                    <a:pt x="3977" y="6013"/>
                    <a:pt x="4263" y="6085"/>
                  </a:cubicBezTo>
                  <a:cubicBezTo>
                    <a:pt x="3977" y="6180"/>
                    <a:pt x="3668" y="6240"/>
                    <a:pt x="3346" y="6240"/>
                  </a:cubicBezTo>
                  <a:cubicBezTo>
                    <a:pt x="3168" y="6240"/>
                    <a:pt x="2977" y="6216"/>
                    <a:pt x="2798" y="6180"/>
                  </a:cubicBezTo>
                  <a:cubicBezTo>
                    <a:pt x="2989" y="6097"/>
                    <a:pt x="3227" y="5966"/>
                    <a:pt x="3477" y="5811"/>
                  </a:cubicBezTo>
                  <a:close/>
                  <a:moveTo>
                    <a:pt x="3346" y="1"/>
                  </a:moveTo>
                  <a:cubicBezTo>
                    <a:pt x="1501" y="1"/>
                    <a:pt x="1" y="1489"/>
                    <a:pt x="1" y="3346"/>
                  </a:cubicBezTo>
                  <a:cubicBezTo>
                    <a:pt x="1" y="5192"/>
                    <a:pt x="1501" y="6692"/>
                    <a:pt x="3346" y="6692"/>
                  </a:cubicBezTo>
                  <a:cubicBezTo>
                    <a:pt x="5204" y="6692"/>
                    <a:pt x="6704" y="5192"/>
                    <a:pt x="6704" y="3346"/>
                  </a:cubicBezTo>
                  <a:cubicBezTo>
                    <a:pt x="6704" y="1489"/>
                    <a:pt x="5204" y="1"/>
                    <a:pt x="3346"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0" name="Google Shape;292;p18">
              <a:extLst>
                <a:ext uri="{FF2B5EF4-FFF2-40B4-BE49-F238E27FC236}">
                  <a16:creationId xmlns:a16="http://schemas.microsoft.com/office/drawing/2014/main" id="{F02F75CB-E7A3-4C6B-1083-88FE7849B636}"/>
                </a:ext>
              </a:extLst>
            </p:cNvPr>
            <p:cNvSpPr/>
            <p:nvPr/>
          </p:nvSpPr>
          <p:spPr>
            <a:xfrm>
              <a:off x="4849956" y="3482756"/>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1" name="Google Shape;293;p18">
              <a:extLst>
                <a:ext uri="{FF2B5EF4-FFF2-40B4-BE49-F238E27FC236}">
                  <a16:creationId xmlns:a16="http://schemas.microsoft.com/office/drawing/2014/main" id="{2DC3B898-6606-8C8A-3B97-84F834E13EDF}"/>
                </a:ext>
              </a:extLst>
            </p:cNvPr>
            <p:cNvSpPr/>
            <p:nvPr/>
          </p:nvSpPr>
          <p:spPr>
            <a:xfrm>
              <a:off x="5532678" y="3482756"/>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294;p18">
              <a:extLst>
                <a:ext uri="{FF2B5EF4-FFF2-40B4-BE49-F238E27FC236}">
                  <a16:creationId xmlns:a16="http://schemas.microsoft.com/office/drawing/2014/main" id="{DE072C86-F80D-C636-93FD-917F82AF3E72}"/>
                </a:ext>
              </a:extLst>
            </p:cNvPr>
            <p:cNvSpPr/>
            <p:nvPr/>
          </p:nvSpPr>
          <p:spPr>
            <a:xfrm>
              <a:off x="5164147" y="3302226"/>
              <a:ext cx="585937" cy="585937"/>
            </a:xfrm>
            <a:custGeom>
              <a:avLst/>
              <a:gdLst/>
              <a:ahLst/>
              <a:cxnLst/>
              <a:rect l="l" t="t" r="r" b="b"/>
              <a:pathLst>
                <a:path w="18741" h="18741" extrusionOk="0">
                  <a:moveTo>
                    <a:pt x="9370" y="0"/>
                  </a:moveTo>
                  <a:cubicBezTo>
                    <a:pt x="4191" y="0"/>
                    <a:pt x="0" y="4191"/>
                    <a:pt x="0" y="9370"/>
                  </a:cubicBezTo>
                  <a:cubicBezTo>
                    <a:pt x="0" y="14538"/>
                    <a:pt x="4191" y="18741"/>
                    <a:pt x="9370" y="18741"/>
                  </a:cubicBezTo>
                  <a:cubicBezTo>
                    <a:pt x="14550" y="18741"/>
                    <a:pt x="18741" y="14538"/>
                    <a:pt x="18741" y="9370"/>
                  </a:cubicBezTo>
                  <a:cubicBezTo>
                    <a:pt x="18741" y="4191"/>
                    <a:pt x="14550" y="0"/>
                    <a:pt x="9370"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3" name="Google Shape;295;p18">
              <a:extLst>
                <a:ext uri="{FF2B5EF4-FFF2-40B4-BE49-F238E27FC236}">
                  <a16:creationId xmlns:a16="http://schemas.microsoft.com/office/drawing/2014/main" id="{23260A87-5DD7-0905-D5E6-BCE7749A2E1D}"/>
                </a:ext>
              </a:extLst>
            </p:cNvPr>
            <p:cNvSpPr/>
            <p:nvPr/>
          </p:nvSpPr>
          <p:spPr>
            <a:xfrm>
              <a:off x="5238966" y="3377046"/>
              <a:ext cx="436303" cy="436303"/>
            </a:xfrm>
            <a:custGeom>
              <a:avLst/>
              <a:gdLst/>
              <a:ahLst/>
              <a:cxnLst/>
              <a:rect l="l" t="t" r="r" b="b"/>
              <a:pathLst>
                <a:path w="13955" h="13955" extrusionOk="0">
                  <a:moveTo>
                    <a:pt x="6977" y="0"/>
                  </a:moveTo>
                  <a:cubicBezTo>
                    <a:pt x="3120" y="0"/>
                    <a:pt x="0" y="3120"/>
                    <a:pt x="0" y="6977"/>
                  </a:cubicBezTo>
                  <a:cubicBezTo>
                    <a:pt x="0" y="10823"/>
                    <a:pt x="3120" y="13954"/>
                    <a:pt x="6977" y="13954"/>
                  </a:cubicBezTo>
                  <a:cubicBezTo>
                    <a:pt x="10823" y="13954"/>
                    <a:pt x="13954" y="10823"/>
                    <a:pt x="13954" y="6977"/>
                  </a:cubicBezTo>
                  <a:cubicBezTo>
                    <a:pt x="13954"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4" name="Google Shape;296;p18">
              <a:extLst>
                <a:ext uri="{FF2B5EF4-FFF2-40B4-BE49-F238E27FC236}">
                  <a16:creationId xmlns:a16="http://schemas.microsoft.com/office/drawing/2014/main" id="{0E6A2800-01FB-1347-8062-4796C5425F34}"/>
                </a:ext>
              </a:extLst>
            </p:cNvPr>
            <p:cNvSpPr/>
            <p:nvPr/>
          </p:nvSpPr>
          <p:spPr>
            <a:xfrm>
              <a:off x="5375192" y="3490197"/>
              <a:ext cx="163453" cy="204035"/>
            </a:xfrm>
            <a:custGeom>
              <a:avLst/>
              <a:gdLst/>
              <a:ahLst/>
              <a:cxnLst/>
              <a:rect l="l" t="t" r="r" b="b"/>
              <a:pathLst>
                <a:path w="5228" h="6526" extrusionOk="0">
                  <a:moveTo>
                    <a:pt x="989" y="1"/>
                  </a:moveTo>
                  <a:cubicBezTo>
                    <a:pt x="453" y="1"/>
                    <a:pt x="1" y="441"/>
                    <a:pt x="1" y="989"/>
                  </a:cubicBezTo>
                  <a:cubicBezTo>
                    <a:pt x="1" y="1537"/>
                    <a:pt x="453" y="1977"/>
                    <a:pt x="989" y="1977"/>
                  </a:cubicBezTo>
                  <a:cubicBezTo>
                    <a:pt x="1251" y="1977"/>
                    <a:pt x="1489" y="1870"/>
                    <a:pt x="1668" y="1703"/>
                  </a:cubicBezTo>
                  <a:lnTo>
                    <a:pt x="3335" y="2870"/>
                  </a:lnTo>
                  <a:cubicBezTo>
                    <a:pt x="3275" y="2989"/>
                    <a:pt x="3251" y="3120"/>
                    <a:pt x="3251" y="3263"/>
                  </a:cubicBezTo>
                  <a:cubicBezTo>
                    <a:pt x="3251" y="3406"/>
                    <a:pt x="3275" y="3537"/>
                    <a:pt x="3335" y="3656"/>
                  </a:cubicBezTo>
                  <a:lnTo>
                    <a:pt x="1668" y="4823"/>
                  </a:lnTo>
                  <a:cubicBezTo>
                    <a:pt x="1489" y="4656"/>
                    <a:pt x="1251" y="4549"/>
                    <a:pt x="989" y="4549"/>
                  </a:cubicBezTo>
                  <a:cubicBezTo>
                    <a:pt x="453" y="4549"/>
                    <a:pt x="1" y="4989"/>
                    <a:pt x="1" y="5537"/>
                  </a:cubicBezTo>
                  <a:cubicBezTo>
                    <a:pt x="1" y="6085"/>
                    <a:pt x="453" y="6525"/>
                    <a:pt x="989" y="6525"/>
                  </a:cubicBezTo>
                  <a:cubicBezTo>
                    <a:pt x="1537" y="6525"/>
                    <a:pt x="1977" y="6085"/>
                    <a:pt x="1977" y="5537"/>
                  </a:cubicBezTo>
                  <a:cubicBezTo>
                    <a:pt x="1977" y="5394"/>
                    <a:pt x="1954" y="5263"/>
                    <a:pt x="1894" y="5144"/>
                  </a:cubicBezTo>
                  <a:lnTo>
                    <a:pt x="3561" y="3977"/>
                  </a:lnTo>
                  <a:cubicBezTo>
                    <a:pt x="3740" y="4144"/>
                    <a:pt x="3978" y="4251"/>
                    <a:pt x="4240" y="4251"/>
                  </a:cubicBezTo>
                  <a:cubicBezTo>
                    <a:pt x="4787" y="4251"/>
                    <a:pt x="5228" y="3811"/>
                    <a:pt x="5228" y="3263"/>
                  </a:cubicBezTo>
                  <a:cubicBezTo>
                    <a:pt x="5228" y="2715"/>
                    <a:pt x="4787" y="2275"/>
                    <a:pt x="4240" y="2275"/>
                  </a:cubicBezTo>
                  <a:cubicBezTo>
                    <a:pt x="3978" y="2275"/>
                    <a:pt x="3740" y="2382"/>
                    <a:pt x="3561" y="2549"/>
                  </a:cubicBezTo>
                  <a:lnTo>
                    <a:pt x="1894" y="1382"/>
                  </a:lnTo>
                  <a:cubicBezTo>
                    <a:pt x="1954" y="1263"/>
                    <a:pt x="1977" y="1132"/>
                    <a:pt x="1977" y="989"/>
                  </a:cubicBezTo>
                  <a:cubicBezTo>
                    <a:pt x="1977" y="441"/>
                    <a:pt x="1537" y="1"/>
                    <a:pt x="989"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5" name="Google Shape;298;p18">
              <a:extLst>
                <a:ext uri="{FF2B5EF4-FFF2-40B4-BE49-F238E27FC236}">
                  <a16:creationId xmlns:a16="http://schemas.microsoft.com/office/drawing/2014/main" id="{8FB5D93D-7B01-6788-B2EF-1B1D3DBE28BB}"/>
                </a:ext>
              </a:extLst>
            </p:cNvPr>
            <p:cNvSpPr/>
            <p:nvPr/>
          </p:nvSpPr>
          <p:spPr>
            <a:xfrm>
              <a:off x="7109199" y="3482756"/>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26" name="Google Shape;299;p18">
              <a:extLst>
                <a:ext uri="{FF2B5EF4-FFF2-40B4-BE49-F238E27FC236}">
                  <a16:creationId xmlns:a16="http://schemas.microsoft.com/office/drawing/2014/main" id="{6192FD08-A4EC-77C3-E569-4D2332C40666}"/>
                </a:ext>
              </a:extLst>
            </p:cNvPr>
            <p:cNvSpPr/>
            <p:nvPr/>
          </p:nvSpPr>
          <p:spPr>
            <a:xfrm>
              <a:off x="7784480" y="3482756"/>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0" name="Google Shape;303;p18">
              <a:extLst>
                <a:ext uri="{FF2B5EF4-FFF2-40B4-BE49-F238E27FC236}">
                  <a16:creationId xmlns:a16="http://schemas.microsoft.com/office/drawing/2014/main" id="{1B2D6C61-F726-DEAC-3EA9-072822164A0A}"/>
                </a:ext>
              </a:extLst>
            </p:cNvPr>
            <p:cNvSpPr/>
            <p:nvPr/>
          </p:nvSpPr>
          <p:spPr>
            <a:xfrm>
              <a:off x="7418919" y="3302226"/>
              <a:ext cx="585937" cy="585937"/>
            </a:xfrm>
            <a:custGeom>
              <a:avLst/>
              <a:gdLst/>
              <a:ahLst/>
              <a:cxnLst/>
              <a:rect l="l" t="t" r="r" b="b"/>
              <a:pathLst>
                <a:path w="18741" h="18741" extrusionOk="0">
                  <a:moveTo>
                    <a:pt x="9370" y="0"/>
                  </a:moveTo>
                  <a:cubicBezTo>
                    <a:pt x="4191" y="0"/>
                    <a:pt x="0" y="4191"/>
                    <a:pt x="0" y="9370"/>
                  </a:cubicBezTo>
                  <a:cubicBezTo>
                    <a:pt x="0" y="14538"/>
                    <a:pt x="4191" y="18741"/>
                    <a:pt x="9370" y="18741"/>
                  </a:cubicBezTo>
                  <a:cubicBezTo>
                    <a:pt x="14538" y="18741"/>
                    <a:pt x="18741" y="14538"/>
                    <a:pt x="18741" y="9370"/>
                  </a:cubicBezTo>
                  <a:cubicBezTo>
                    <a:pt x="18741" y="4191"/>
                    <a:pt x="14538" y="0"/>
                    <a:pt x="937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1" name="Google Shape;304;p18">
              <a:extLst>
                <a:ext uri="{FF2B5EF4-FFF2-40B4-BE49-F238E27FC236}">
                  <a16:creationId xmlns:a16="http://schemas.microsoft.com/office/drawing/2014/main" id="{FF7FA219-34E6-26DC-52BE-AAB95E2C595E}"/>
                </a:ext>
              </a:extLst>
            </p:cNvPr>
            <p:cNvSpPr/>
            <p:nvPr/>
          </p:nvSpPr>
          <p:spPr>
            <a:xfrm>
              <a:off x="7493739" y="3377046"/>
              <a:ext cx="435928" cy="436303"/>
            </a:xfrm>
            <a:custGeom>
              <a:avLst/>
              <a:gdLst/>
              <a:ahLst/>
              <a:cxnLst/>
              <a:rect l="l" t="t" r="r" b="b"/>
              <a:pathLst>
                <a:path w="13943" h="13955" extrusionOk="0">
                  <a:moveTo>
                    <a:pt x="6977" y="0"/>
                  </a:moveTo>
                  <a:cubicBezTo>
                    <a:pt x="3120" y="0"/>
                    <a:pt x="0" y="3120"/>
                    <a:pt x="0" y="6977"/>
                  </a:cubicBezTo>
                  <a:cubicBezTo>
                    <a:pt x="0" y="10823"/>
                    <a:pt x="3120" y="13954"/>
                    <a:pt x="6977" y="13954"/>
                  </a:cubicBezTo>
                  <a:cubicBezTo>
                    <a:pt x="10823" y="13954"/>
                    <a:pt x="13943" y="10823"/>
                    <a:pt x="13943" y="6977"/>
                  </a:cubicBezTo>
                  <a:cubicBezTo>
                    <a:pt x="13943"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2" name="Google Shape;305;p18">
              <a:extLst>
                <a:ext uri="{FF2B5EF4-FFF2-40B4-BE49-F238E27FC236}">
                  <a16:creationId xmlns:a16="http://schemas.microsoft.com/office/drawing/2014/main" id="{4AFA85A7-69FA-6EDD-6DF6-E45B59D04E21}"/>
                </a:ext>
              </a:extLst>
            </p:cNvPr>
            <p:cNvSpPr/>
            <p:nvPr/>
          </p:nvSpPr>
          <p:spPr>
            <a:xfrm>
              <a:off x="7595728" y="3562046"/>
              <a:ext cx="116556" cy="116181"/>
            </a:xfrm>
            <a:custGeom>
              <a:avLst/>
              <a:gdLst/>
              <a:ahLst/>
              <a:cxnLst/>
              <a:rect l="l" t="t" r="r" b="b"/>
              <a:pathLst>
                <a:path w="3728" h="3716" extrusionOk="0">
                  <a:moveTo>
                    <a:pt x="1846" y="1251"/>
                  </a:moveTo>
                  <a:cubicBezTo>
                    <a:pt x="2168" y="1251"/>
                    <a:pt x="2442" y="1513"/>
                    <a:pt x="2442" y="1834"/>
                  </a:cubicBezTo>
                  <a:cubicBezTo>
                    <a:pt x="2442" y="2168"/>
                    <a:pt x="2168" y="2430"/>
                    <a:pt x="1846" y="2430"/>
                  </a:cubicBezTo>
                  <a:cubicBezTo>
                    <a:pt x="1525" y="2430"/>
                    <a:pt x="1263" y="2168"/>
                    <a:pt x="1263" y="1834"/>
                  </a:cubicBezTo>
                  <a:cubicBezTo>
                    <a:pt x="1263" y="1513"/>
                    <a:pt x="1525" y="1251"/>
                    <a:pt x="1846" y="1251"/>
                  </a:cubicBezTo>
                  <a:close/>
                  <a:moveTo>
                    <a:pt x="1763" y="1"/>
                  </a:moveTo>
                  <a:cubicBezTo>
                    <a:pt x="1560" y="1"/>
                    <a:pt x="1334" y="155"/>
                    <a:pt x="1334" y="358"/>
                  </a:cubicBezTo>
                  <a:lnTo>
                    <a:pt x="1334" y="751"/>
                  </a:lnTo>
                  <a:lnTo>
                    <a:pt x="1096" y="477"/>
                  </a:lnTo>
                  <a:cubicBezTo>
                    <a:pt x="1025" y="405"/>
                    <a:pt x="935" y="370"/>
                    <a:pt x="846" y="370"/>
                  </a:cubicBezTo>
                  <a:cubicBezTo>
                    <a:pt x="757" y="370"/>
                    <a:pt x="667" y="405"/>
                    <a:pt x="596" y="477"/>
                  </a:cubicBezTo>
                  <a:lnTo>
                    <a:pt x="477" y="596"/>
                  </a:lnTo>
                  <a:cubicBezTo>
                    <a:pt x="334" y="739"/>
                    <a:pt x="334" y="941"/>
                    <a:pt x="477" y="1084"/>
                  </a:cubicBezTo>
                  <a:lnTo>
                    <a:pt x="763" y="1334"/>
                  </a:lnTo>
                  <a:lnTo>
                    <a:pt x="370" y="1334"/>
                  </a:lnTo>
                  <a:cubicBezTo>
                    <a:pt x="167" y="1334"/>
                    <a:pt x="1" y="1548"/>
                    <a:pt x="1" y="1751"/>
                  </a:cubicBezTo>
                  <a:lnTo>
                    <a:pt x="1" y="1929"/>
                  </a:lnTo>
                  <a:cubicBezTo>
                    <a:pt x="1" y="2132"/>
                    <a:pt x="167" y="2227"/>
                    <a:pt x="370" y="2227"/>
                  </a:cubicBezTo>
                  <a:lnTo>
                    <a:pt x="763" y="2227"/>
                  </a:lnTo>
                  <a:lnTo>
                    <a:pt x="489" y="2537"/>
                  </a:lnTo>
                  <a:cubicBezTo>
                    <a:pt x="346" y="2680"/>
                    <a:pt x="346" y="2918"/>
                    <a:pt x="489" y="3061"/>
                  </a:cubicBezTo>
                  <a:lnTo>
                    <a:pt x="608" y="3192"/>
                  </a:lnTo>
                  <a:cubicBezTo>
                    <a:pt x="679" y="3263"/>
                    <a:pt x="766" y="3299"/>
                    <a:pt x="852" y="3299"/>
                  </a:cubicBezTo>
                  <a:cubicBezTo>
                    <a:pt x="938" y="3299"/>
                    <a:pt x="1025" y="3263"/>
                    <a:pt x="1096" y="3192"/>
                  </a:cubicBezTo>
                  <a:lnTo>
                    <a:pt x="1334" y="2930"/>
                  </a:lnTo>
                  <a:lnTo>
                    <a:pt x="1334" y="3311"/>
                  </a:lnTo>
                  <a:cubicBezTo>
                    <a:pt x="1334" y="3513"/>
                    <a:pt x="1560" y="3715"/>
                    <a:pt x="1763" y="3715"/>
                  </a:cubicBezTo>
                  <a:lnTo>
                    <a:pt x="1941" y="3715"/>
                  </a:lnTo>
                  <a:cubicBezTo>
                    <a:pt x="2132" y="3715"/>
                    <a:pt x="2227" y="3513"/>
                    <a:pt x="2227" y="3311"/>
                  </a:cubicBezTo>
                  <a:lnTo>
                    <a:pt x="2227" y="2930"/>
                  </a:lnTo>
                  <a:lnTo>
                    <a:pt x="2537" y="3203"/>
                  </a:lnTo>
                  <a:cubicBezTo>
                    <a:pt x="2608" y="3275"/>
                    <a:pt x="2706" y="3311"/>
                    <a:pt x="2805" y="3311"/>
                  </a:cubicBezTo>
                  <a:cubicBezTo>
                    <a:pt x="2903" y="3311"/>
                    <a:pt x="3001" y="3275"/>
                    <a:pt x="3073" y="3203"/>
                  </a:cubicBezTo>
                  <a:lnTo>
                    <a:pt x="3204" y="3072"/>
                  </a:lnTo>
                  <a:cubicBezTo>
                    <a:pt x="3346" y="2930"/>
                    <a:pt x="3346" y="2680"/>
                    <a:pt x="3204" y="2537"/>
                  </a:cubicBezTo>
                  <a:lnTo>
                    <a:pt x="2942" y="2227"/>
                  </a:lnTo>
                  <a:lnTo>
                    <a:pt x="3323" y="2227"/>
                  </a:lnTo>
                  <a:cubicBezTo>
                    <a:pt x="3525" y="2227"/>
                    <a:pt x="3727" y="2132"/>
                    <a:pt x="3727" y="1929"/>
                  </a:cubicBezTo>
                  <a:lnTo>
                    <a:pt x="3727" y="1751"/>
                  </a:lnTo>
                  <a:cubicBezTo>
                    <a:pt x="3715" y="1548"/>
                    <a:pt x="3525" y="1334"/>
                    <a:pt x="3323" y="1334"/>
                  </a:cubicBezTo>
                  <a:lnTo>
                    <a:pt x="2942" y="1334"/>
                  </a:lnTo>
                  <a:lnTo>
                    <a:pt x="3215" y="1084"/>
                  </a:lnTo>
                  <a:cubicBezTo>
                    <a:pt x="3358" y="941"/>
                    <a:pt x="3358" y="727"/>
                    <a:pt x="3215" y="584"/>
                  </a:cubicBezTo>
                  <a:lnTo>
                    <a:pt x="3084" y="465"/>
                  </a:lnTo>
                  <a:cubicBezTo>
                    <a:pt x="3015" y="395"/>
                    <a:pt x="2916" y="362"/>
                    <a:pt x="2817" y="362"/>
                  </a:cubicBezTo>
                  <a:cubicBezTo>
                    <a:pt x="2714" y="362"/>
                    <a:pt x="2610" y="398"/>
                    <a:pt x="2537" y="465"/>
                  </a:cubicBezTo>
                  <a:lnTo>
                    <a:pt x="2227" y="751"/>
                  </a:lnTo>
                  <a:lnTo>
                    <a:pt x="2227" y="358"/>
                  </a:lnTo>
                  <a:cubicBezTo>
                    <a:pt x="2227" y="155"/>
                    <a:pt x="2132" y="1"/>
                    <a:pt x="1941"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3" name="Google Shape;306;p18">
              <a:extLst>
                <a:ext uri="{FF2B5EF4-FFF2-40B4-BE49-F238E27FC236}">
                  <a16:creationId xmlns:a16="http://schemas.microsoft.com/office/drawing/2014/main" id="{DC9000E8-0634-F2AF-43C7-2D4229A1E0E8}"/>
                </a:ext>
              </a:extLst>
            </p:cNvPr>
            <p:cNvSpPr/>
            <p:nvPr/>
          </p:nvSpPr>
          <p:spPr>
            <a:xfrm>
              <a:off x="7714476" y="3578773"/>
              <a:ext cx="113211" cy="112523"/>
            </a:xfrm>
            <a:custGeom>
              <a:avLst/>
              <a:gdLst/>
              <a:ahLst/>
              <a:cxnLst/>
              <a:rect l="l" t="t" r="r" b="b"/>
              <a:pathLst>
                <a:path w="3621" h="3599" extrusionOk="0">
                  <a:moveTo>
                    <a:pt x="1824" y="1174"/>
                  </a:moveTo>
                  <a:cubicBezTo>
                    <a:pt x="2134" y="1174"/>
                    <a:pt x="2397" y="1411"/>
                    <a:pt x="2430" y="1728"/>
                  </a:cubicBezTo>
                  <a:cubicBezTo>
                    <a:pt x="2477" y="2073"/>
                    <a:pt x="2227" y="2383"/>
                    <a:pt x="1882" y="2418"/>
                  </a:cubicBezTo>
                  <a:cubicBezTo>
                    <a:pt x="1854" y="2422"/>
                    <a:pt x="1825" y="2424"/>
                    <a:pt x="1798" y="2424"/>
                  </a:cubicBezTo>
                  <a:cubicBezTo>
                    <a:pt x="1488" y="2424"/>
                    <a:pt x="1224" y="2188"/>
                    <a:pt x="1191" y="1871"/>
                  </a:cubicBezTo>
                  <a:cubicBezTo>
                    <a:pt x="1144" y="1525"/>
                    <a:pt x="1394" y="1216"/>
                    <a:pt x="1739" y="1180"/>
                  </a:cubicBezTo>
                  <a:cubicBezTo>
                    <a:pt x="1768" y="1176"/>
                    <a:pt x="1796" y="1174"/>
                    <a:pt x="1824" y="1174"/>
                  </a:cubicBezTo>
                  <a:close/>
                  <a:moveTo>
                    <a:pt x="1640" y="0"/>
                  </a:moveTo>
                  <a:cubicBezTo>
                    <a:pt x="1634" y="0"/>
                    <a:pt x="1627" y="1"/>
                    <a:pt x="1620" y="1"/>
                  </a:cubicBezTo>
                  <a:cubicBezTo>
                    <a:pt x="1489" y="13"/>
                    <a:pt x="1394" y="132"/>
                    <a:pt x="1406" y="263"/>
                  </a:cubicBezTo>
                  <a:lnTo>
                    <a:pt x="1465" y="716"/>
                  </a:lnTo>
                  <a:cubicBezTo>
                    <a:pt x="1322" y="763"/>
                    <a:pt x="1203" y="835"/>
                    <a:pt x="1096" y="930"/>
                  </a:cubicBezTo>
                  <a:lnTo>
                    <a:pt x="727" y="632"/>
                  </a:lnTo>
                  <a:cubicBezTo>
                    <a:pt x="687" y="598"/>
                    <a:pt x="639" y="582"/>
                    <a:pt x="591" y="582"/>
                  </a:cubicBezTo>
                  <a:cubicBezTo>
                    <a:pt x="523" y="582"/>
                    <a:pt x="454" y="613"/>
                    <a:pt x="406" y="668"/>
                  </a:cubicBezTo>
                  <a:cubicBezTo>
                    <a:pt x="322" y="763"/>
                    <a:pt x="334" y="918"/>
                    <a:pt x="441" y="990"/>
                  </a:cubicBezTo>
                  <a:lnTo>
                    <a:pt x="799" y="1287"/>
                  </a:lnTo>
                  <a:cubicBezTo>
                    <a:pt x="739" y="1406"/>
                    <a:pt x="691" y="1549"/>
                    <a:pt x="679" y="1692"/>
                  </a:cubicBezTo>
                  <a:lnTo>
                    <a:pt x="215" y="1740"/>
                  </a:lnTo>
                  <a:cubicBezTo>
                    <a:pt x="96" y="1752"/>
                    <a:pt x="1" y="1871"/>
                    <a:pt x="13" y="1990"/>
                  </a:cubicBezTo>
                  <a:cubicBezTo>
                    <a:pt x="24" y="2113"/>
                    <a:pt x="131" y="2205"/>
                    <a:pt x="253" y="2205"/>
                  </a:cubicBezTo>
                  <a:cubicBezTo>
                    <a:pt x="260" y="2205"/>
                    <a:pt x="267" y="2205"/>
                    <a:pt x="275" y="2204"/>
                  </a:cubicBezTo>
                  <a:lnTo>
                    <a:pt x="727" y="2145"/>
                  </a:lnTo>
                  <a:cubicBezTo>
                    <a:pt x="775" y="2287"/>
                    <a:pt x="846" y="2407"/>
                    <a:pt x="941" y="2514"/>
                  </a:cubicBezTo>
                  <a:lnTo>
                    <a:pt x="644" y="2883"/>
                  </a:lnTo>
                  <a:cubicBezTo>
                    <a:pt x="560" y="2978"/>
                    <a:pt x="584" y="3121"/>
                    <a:pt x="679" y="3204"/>
                  </a:cubicBezTo>
                  <a:cubicBezTo>
                    <a:pt x="721" y="3241"/>
                    <a:pt x="772" y="3259"/>
                    <a:pt x="823" y="3259"/>
                  </a:cubicBezTo>
                  <a:cubicBezTo>
                    <a:pt x="888" y="3259"/>
                    <a:pt x="954" y="3229"/>
                    <a:pt x="1001" y="3169"/>
                  </a:cubicBezTo>
                  <a:lnTo>
                    <a:pt x="1299" y="2811"/>
                  </a:lnTo>
                  <a:cubicBezTo>
                    <a:pt x="1418" y="2871"/>
                    <a:pt x="1561" y="2918"/>
                    <a:pt x="1703" y="2930"/>
                  </a:cubicBezTo>
                  <a:lnTo>
                    <a:pt x="1751" y="3395"/>
                  </a:lnTo>
                  <a:cubicBezTo>
                    <a:pt x="1762" y="3507"/>
                    <a:pt x="1869" y="3598"/>
                    <a:pt x="1981" y="3598"/>
                  </a:cubicBezTo>
                  <a:cubicBezTo>
                    <a:pt x="1988" y="3598"/>
                    <a:pt x="1994" y="3598"/>
                    <a:pt x="2001" y="3597"/>
                  </a:cubicBezTo>
                  <a:cubicBezTo>
                    <a:pt x="2132" y="3585"/>
                    <a:pt x="2227" y="3466"/>
                    <a:pt x="2215" y="3335"/>
                  </a:cubicBezTo>
                  <a:lnTo>
                    <a:pt x="2156" y="2883"/>
                  </a:lnTo>
                  <a:cubicBezTo>
                    <a:pt x="2299" y="2835"/>
                    <a:pt x="2418" y="2764"/>
                    <a:pt x="2525" y="2668"/>
                  </a:cubicBezTo>
                  <a:lnTo>
                    <a:pt x="2894" y="2966"/>
                  </a:lnTo>
                  <a:cubicBezTo>
                    <a:pt x="2934" y="3001"/>
                    <a:pt x="2982" y="3017"/>
                    <a:pt x="3031" y="3017"/>
                  </a:cubicBezTo>
                  <a:cubicBezTo>
                    <a:pt x="3098" y="3017"/>
                    <a:pt x="3167" y="2986"/>
                    <a:pt x="3216" y="2930"/>
                  </a:cubicBezTo>
                  <a:cubicBezTo>
                    <a:pt x="3299" y="2835"/>
                    <a:pt x="3287" y="2680"/>
                    <a:pt x="3180" y="2609"/>
                  </a:cubicBezTo>
                  <a:lnTo>
                    <a:pt x="2823" y="2311"/>
                  </a:lnTo>
                  <a:cubicBezTo>
                    <a:pt x="2882" y="2192"/>
                    <a:pt x="2930" y="2049"/>
                    <a:pt x="2942" y="1906"/>
                  </a:cubicBezTo>
                  <a:lnTo>
                    <a:pt x="3406" y="1859"/>
                  </a:lnTo>
                  <a:cubicBezTo>
                    <a:pt x="3525" y="1847"/>
                    <a:pt x="3620" y="1728"/>
                    <a:pt x="3608" y="1609"/>
                  </a:cubicBezTo>
                  <a:cubicBezTo>
                    <a:pt x="3598" y="1491"/>
                    <a:pt x="3501" y="1403"/>
                    <a:pt x="3387" y="1403"/>
                  </a:cubicBezTo>
                  <a:cubicBezTo>
                    <a:pt x="3374" y="1403"/>
                    <a:pt x="3360" y="1404"/>
                    <a:pt x="3346" y="1406"/>
                  </a:cubicBezTo>
                  <a:lnTo>
                    <a:pt x="2894" y="1454"/>
                  </a:lnTo>
                  <a:cubicBezTo>
                    <a:pt x="2846" y="1311"/>
                    <a:pt x="2775" y="1192"/>
                    <a:pt x="2680" y="1085"/>
                  </a:cubicBezTo>
                  <a:lnTo>
                    <a:pt x="2977" y="716"/>
                  </a:lnTo>
                  <a:cubicBezTo>
                    <a:pt x="3061" y="621"/>
                    <a:pt x="3037" y="478"/>
                    <a:pt x="2942" y="394"/>
                  </a:cubicBezTo>
                  <a:cubicBezTo>
                    <a:pt x="2902" y="360"/>
                    <a:pt x="2852" y="343"/>
                    <a:pt x="2801" y="343"/>
                  </a:cubicBezTo>
                  <a:cubicBezTo>
                    <a:pt x="2732" y="343"/>
                    <a:pt x="2662" y="375"/>
                    <a:pt x="2620" y="430"/>
                  </a:cubicBezTo>
                  <a:lnTo>
                    <a:pt x="2323" y="787"/>
                  </a:lnTo>
                  <a:cubicBezTo>
                    <a:pt x="2203" y="728"/>
                    <a:pt x="2061" y="680"/>
                    <a:pt x="1918" y="668"/>
                  </a:cubicBezTo>
                  <a:lnTo>
                    <a:pt x="1870" y="204"/>
                  </a:lnTo>
                  <a:cubicBezTo>
                    <a:pt x="1859" y="92"/>
                    <a:pt x="1752" y="0"/>
                    <a:pt x="164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4" name="Google Shape;307;p18">
              <a:extLst>
                <a:ext uri="{FF2B5EF4-FFF2-40B4-BE49-F238E27FC236}">
                  <a16:creationId xmlns:a16="http://schemas.microsoft.com/office/drawing/2014/main" id="{995FFCB7-A540-2144-129D-2D8DC5D855A0}"/>
                </a:ext>
              </a:extLst>
            </p:cNvPr>
            <p:cNvSpPr/>
            <p:nvPr/>
          </p:nvSpPr>
          <p:spPr>
            <a:xfrm>
              <a:off x="7724168" y="3537471"/>
              <a:ext cx="12318" cy="12318"/>
            </a:xfrm>
            <a:custGeom>
              <a:avLst/>
              <a:gdLst/>
              <a:ahLst/>
              <a:cxnLst/>
              <a:rect l="l" t="t" r="r" b="b"/>
              <a:pathLst>
                <a:path w="394" h="394" extrusionOk="0">
                  <a:moveTo>
                    <a:pt x="203" y="1"/>
                  </a:moveTo>
                  <a:cubicBezTo>
                    <a:pt x="96" y="1"/>
                    <a:pt x="0" y="84"/>
                    <a:pt x="0" y="203"/>
                  </a:cubicBezTo>
                  <a:cubicBezTo>
                    <a:pt x="0" y="310"/>
                    <a:pt x="96" y="394"/>
                    <a:pt x="203" y="394"/>
                  </a:cubicBezTo>
                  <a:cubicBezTo>
                    <a:pt x="310" y="394"/>
                    <a:pt x="393" y="310"/>
                    <a:pt x="393" y="203"/>
                  </a:cubicBezTo>
                  <a:cubicBezTo>
                    <a:pt x="393" y="84"/>
                    <a:pt x="310" y="1"/>
                    <a:pt x="203"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5" name="Google Shape;308;p18">
              <a:extLst>
                <a:ext uri="{FF2B5EF4-FFF2-40B4-BE49-F238E27FC236}">
                  <a16:creationId xmlns:a16="http://schemas.microsoft.com/office/drawing/2014/main" id="{AF40C0A9-24A1-2A2A-9013-F036627AF004}"/>
                </a:ext>
              </a:extLst>
            </p:cNvPr>
            <p:cNvSpPr/>
            <p:nvPr/>
          </p:nvSpPr>
          <p:spPr>
            <a:xfrm>
              <a:off x="7685086" y="3499139"/>
              <a:ext cx="90856" cy="89011"/>
            </a:xfrm>
            <a:custGeom>
              <a:avLst/>
              <a:gdLst/>
              <a:ahLst/>
              <a:cxnLst/>
              <a:rect l="l" t="t" r="r" b="b"/>
              <a:pathLst>
                <a:path w="2906" h="2847" extrusionOk="0">
                  <a:moveTo>
                    <a:pt x="1457" y="681"/>
                  </a:moveTo>
                  <a:cubicBezTo>
                    <a:pt x="1555" y="681"/>
                    <a:pt x="1655" y="700"/>
                    <a:pt x="1750" y="739"/>
                  </a:cubicBezTo>
                  <a:cubicBezTo>
                    <a:pt x="2120" y="905"/>
                    <a:pt x="2298" y="1346"/>
                    <a:pt x="2131" y="1715"/>
                  </a:cubicBezTo>
                  <a:cubicBezTo>
                    <a:pt x="2007" y="2000"/>
                    <a:pt x="1728" y="2165"/>
                    <a:pt x="1441" y="2165"/>
                  </a:cubicBezTo>
                  <a:cubicBezTo>
                    <a:pt x="1345" y="2165"/>
                    <a:pt x="1248" y="2147"/>
                    <a:pt x="1155" y="2108"/>
                  </a:cubicBezTo>
                  <a:cubicBezTo>
                    <a:pt x="774" y="1941"/>
                    <a:pt x="607" y="1501"/>
                    <a:pt x="774" y="1132"/>
                  </a:cubicBezTo>
                  <a:cubicBezTo>
                    <a:pt x="890" y="846"/>
                    <a:pt x="1166" y="681"/>
                    <a:pt x="1457" y="681"/>
                  </a:cubicBezTo>
                  <a:close/>
                  <a:moveTo>
                    <a:pt x="960" y="1"/>
                  </a:moveTo>
                  <a:cubicBezTo>
                    <a:pt x="937" y="1"/>
                    <a:pt x="915" y="4"/>
                    <a:pt x="893" y="12"/>
                  </a:cubicBezTo>
                  <a:cubicBezTo>
                    <a:pt x="798" y="48"/>
                    <a:pt x="750" y="167"/>
                    <a:pt x="786" y="262"/>
                  </a:cubicBezTo>
                  <a:lnTo>
                    <a:pt x="929" y="632"/>
                  </a:lnTo>
                  <a:cubicBezTo>
                    <a:pt x="834" y="691"/>
                    <a:pt x="738" y="774"/>
                    <a:pt x="667" y="870"/>
                  </a:cubicBezTo>
                  <a:lnTo>
                    <a:pt x="310" y="715"/>
                  </a:lnTo>
                  <a:cubicBezTo>
                    <a:pt x="286" y="706"/>
                    <a:pt x="261" y="701"/>
                    <a:pt x="236" y="701"/>
                  </a:cubicBezTo>
                  <a:cubicBezTo>
                    <a:pt x="160" y="701"/>
                    <a:pt x="87" y="742"/>
                    <a:pt x="60" y="822"/>
                  </a:cubicBezTo>
                  <a:cubicBezTo>
                    <a:pt x="12" y="917"/>
                    <a:pt x="60" y="1024"/>
                    <a:pt x="155" y="1072"/>
                  </a:cubicBezTo>
                  <a:lnTo>
                    <a:pt x="512" y="1227"/>
                  </a:lnTo>
                  <a:cubicBezTo>
                    <a:pt x="488" y="1346"/>
                    <a:pt x="488" y="1465"/>
                    <a:pt x="512" y="1584"/>
                  </a:cubicBezTo>
                  <a:lnTo>
                    <a:pt x="143" y="1727"/>
                  </a:lnTo>
                  <a:cubicBezTo>
                    <a:pt x="48" y="1763"/>
                    <a:pt x="0" y="1882"/>
                    <a:pt x="36" y="1977"/>
                  </a:cubicBezTo>
                  <a:cubicBezTo>
                    <a:pt x="62" y="2056"/>
                    <a:pt x="134" y="2103"/>
                    <a:pt x="208" y="2103"/>
                  </a:cubicBezTo>
                  <a:cubicBezTo>
                    <a:pt x="234" y="2103"/>
                    <a:pt x="261" y="2097"/>
                    <a:pt x="286" y="2084"/>
                  </a:cubicBezTo>
                  <a:lnTo>
                    <a:pt x="655" y="1941"/>
                  </a:lnTo>
                  <a:cubicBezTo>
                    <a:pt x="715" y="2048"/>
                    <a:pt x="798" y="2132"/>
                    <a:pt x="905" y="2203"/>
                  </a:cubicBezTo>
                  <a:lnTo>
                    <a:pt x="738" y="2560"/>
                  </a:lnTo>
                  <a:cubicBezTo>
                    <a:pt x="703" y="2656"/>
                    <a:pt x="750" y="2775"/>
                    <a:pt x="846" y="2810"/>
                  </a:cubicBezTo>
                  <a:cubicBezTo>
                    <a:pt x="871" y="2823"/>
                    <a:pt x="898" y="2829"/>
                    <a:pt x="925" y="2829"/>
                  </a:cubicBezTo>
                  <a:cubicBezTo>
                    <a:pt x="999" y="2829"/>
                    <a:pt x="1069" y="2785"/>
                    <a:pt x="1096" y="2715"/>
                  </a:cubicBezTo>
                  <a:lnTo>
                    <a:pt x="1250" y="2358"/>
                  </a:lnTo>
                  <a:cubicBezTo>
                    <a:pt x="1310" y="2370"/>
                    <a:pt x="1369" y="2376"/>
                    <a:pt x="1429" y="2376"/>
                  </a:cubicBezTo>
                  <a:cubicBezTo>
                    <a:pt x="1489" y="2376"/>
                    <a:pt x="1548" y="2370"/>
                    <a:pt x="1608" y="2358"/>
                  </a:cubicBezTo>
                  <a:lnTo>
                    <a:pt x="1750" y="2727"/>
                  </a:lnTo>
                  <a:cubicBezTo>
                    <a:pt x="1787" y="2801"/>
                    <a:pt x="1860" y="2846"/>
                    <a:pt x="1935" y="2846"/>
                  </a:cubicBezTo>
                  <a:cubicBezTo>
                    <a:pt x="1957" y="2846"/>
                    <a:pt x="1979" y="2842"/>
                    <a:pt x="2000" y="2834"/>
                  </a:cubicBezTo>
                  <a:cubicBezTo>
                    <a:pt x="2108" y="2798"/>
                    <a:pt x="2155" y="2679"/>
                    <a:pt x="2120" y="2584"/>
                  </a:cubicBezTo>
                  <a:lnTo>
                    <a:pt x="1977" y="2215"/>
                  </a:lnTo>
                  <a:cubicBezTo>
                    <a:pt x="2072" y="2156"/>
                    <a:pt x="2155" y="2072"/>
                    <a:pt x="2227" y="1977"/>
                  </a:cubicBezTo>
                  <a:lnTo>
                    <a:pt x="2584" y="2132"/>
                  </a:lnTo>
                  <a:cubicBezTo>
                    <a:pt x="2608" y="2141"/>
                    <a:pt x="2633" y="2145"/>
                    <a:pt x="2658" y="2145"/>
                  </a:cubicBezTo>
                  <a:cubicBezTo>
                    <a:pt x="2734" y="2145"/>
                    <a:pt x="2810" y="2105"/>
                    <a:pt x="2846" y="2025"/>
                  </a:cubicBezTo>
                  <a:cubicBezTo>
                    <a:pt x="2882" y="1929"/>
                    <a:pt x="2834" y="1822"/>
                    <a:pt x="2739" y="1775"/>
                  </a:cubicBezTo>
                  <a:lnTo>
                    <a:pt x="2381" y="1620"/>
                  </a:lnTo>
                  <a:cubicBezTo>
                    <a:pt x="2405" y="1501"/>
                    <a:pt x="2405" y="1382"/>
                    <a:pt x="2393" y="1263"/>
                  </a:cubicBezTo>
                  <a:lnTo>
                    <a:pt x="2751" y="1120"/>
                  </a:lnTo>
                  <a:cubicBezTo>
                    <a:pt x="2858" y="1084"/>
                    <a:pt x="2905" y="965"/>
                    <a:pt x="2858" y="870"/>
                  </a:cubicBezTo>
                  <a:cubicBezTo>
                    <a:pt x="2831" y="791"/>
                    <a:pt x="2766" y="744"/>
                    <a:pt x="2691" y="744"/>
                  </a:cubicBezTo>
                  <a:cubicBezTo>
                    <a:pt x="2664" y="744"/>
                    <a:pt x="2636" y="750"/>
                    <a:pt x="2608" y="763"/>
                  </a:cubicBezTo>
                  <a:lnTo>
                    <a:pt x="2251" y="905"/>
                  </a:lnTo>
                  <a:cubicBezTo>
                    <a:pt x="2179" y="798"/>
                    <a:pt x="2096" y="715"/>
                    <a:pt x="2000" y="643"/>
                  </a:cubicBezTo>
                  <a:lnTo>
                    <a:pt x="2155" y="286"/>
                  </a:lnTo>
                  <a:cubicBezTo>
                    <a:pt x="2203" y="191"/>
                    <a:pt x="2155" y="72"/>
                    <a:pt x="2060" y="36"/>
                  </a:cubicBezTo>
                  <a:cubicBezTo>
                    <a:pt x="2031" y="23"/>
                    <a:pt x="2003" y="18"/>
                    <a:pt x="1975" y="18"/>
                  </a:cubicBezTo>
                  <a:cubicBezTo>
                    <a:pt x="1900" y="18"/>
                    <a:pt x="1833" y="62"/>
                    <a:pt x="1798" y="131"/>
                  </a:cubicBezTo>
                  <a:lnTo>
                    <a:pt x="1643" y="489"/>
                  </a:lnTo>
                  <a:cubicBezTo>
                    <a:pt x="1584" y="477"/>
                    <a:pt x="1524" y="471"/>
                    <a:pt x="1465" y="471"/>
                  </a:cubicBezTo>
                  <a:cubicBezTo>
                    <a:pt x="1405" y="471"/>
                    <a:pt x="1346" y="477"/>
                    <a:pt x="1286" y="489"/>
                  </a:cubicBezTo>
                  <a:lnTo>
                    <a:pt x="1143" y="120"/>
                  </a:lnTo>
                  <a:cubicBezTo>
                    <a:pt x="1116" y="46"/>
                    <a:pt x="1038" y="1"/>
                    <a:pt x="960"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7" name="Google Shape;311;p18">
              <a:extLst>
                <a:ext uri="{FF2B5EF4-FFF2-40B4-BE49-F238E27FC236}">
                  <a16:creationId xmlns:a16="http://schemas.microsoft.com/office/drawing/2014/main" id="{E8920CB3-6597-93F6-EF72-5317FA3B17AC}"/>
                </a:ext>
              </a:extLst>
            </p:cNvPr>
            <p:cNvSpPr/>
            <p:nvPr/>
          </p:nvSpPr>
          <p:spPr>
            <a:xfrm>
              <a:off x="3720131" y="3482757"/>
              <a:ext cx="534944" cy="218918"/>
            </a:xfrm>
            <a:custGeom>
              <a:avLst/>
              <a:gdLst/>
              <a:ahLst/>
              <a:cxnLst/>
              <a:rect l="l" t="t" r="r" b="b"/>
              <a:pathLst>
                <a:path w="17110" h="7002" extrusionOk="0">
                  <a:moveTo>
                    <a:pt x="1" y="1"/>
                  </a:moveTo>
                  <a:lnTo>
                    <a:pt x="2811" y="3501"/>
                  </a:lnTo>
                  <a:lnTo>
                    <a:pt x="1" y="7002"/>
                  </a:lnTo>
                  <a:lnTo>
                    <a:pt x="14300" y="7002"/>
                  </a:lnTo>
                  <a:lnTo>
                    <a:pt x="17110" y="3501"/>
                  </a:lnTo>
                  <a:lnTo>
                    <a:pt x="14300"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38" name="Google Shape;312;p18">
              <a:extLst>
                <a:ext uri="{FF2B5EF4-FFF2-40B4-BE49-F238E27FC236}">
                  <a16:creationId xmlns:a16="http://schemas.microsoft.com/office/drawing/2014/main" id="{F0F769A4-4A84-D7BA-EC1F-A6CA66F7F2DF}"/>
                </a:ext>
              </a:extLst>
            </p:cNvPr>
            <p:cNvSpPr/>
            <p:nvPr/>
          </p:nvSpPr>
          <p:spPr>
            <a:xfrm>
              <a:off x="4402478" y="3482757"/>
              <a:ext cx="534600" cy="218918"/>
            </a:xfrm>
            <a:custGeom>
              <a:avLst/>
              <a:gdLst/>
              <a:ahLst/>
              <a:cxnLst/>
              <a:rect l="l" t="t" r="r" b="b"/>
              <a:pathLst>
                <a:path w="17099" h="7002" extrusionOk="0">
                  <a:moveTo>
                    <a:pt x="1" y="1"/>
                  </a:moveTo>
                  <a:lnTo>
                    <a:pt x="2799" y="3501"/>
                  </a:lnTo>
                  <a:lnTo>
                    <a:pt x="1" y="7002"/>
                  </a:lnTo>
                  <a:lnTo>
                    <a:pt x="14288" y="7002"/>
                  </a:lnTo>
                  <a:lnTo>
                    <a:pt x="17098" y="3501"/>
                  </a:lnTo>
                  <a:lnTo>
                    <a:pt x="14288"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3" name="Google Shape;316;p18">
              <a:extLst>
                <a:ext uri="{FF2B5EF4-FFF2-40B4-BE49-F238E27FC236}">
                  <a16:creationId xmlns:a16="http://schemas.microsoft.com/office/drawing/2014/main" id="{4441FDBF-CF3C-508A-A2C5-37240364BD0A}"/>
                </a:ext>
              </a:extLst>
            </p:cNvPr>
            <p:cNvSpPr/>
            <p:nvPr/>
          </p:nvSpPr>
          <p:spPr>
            <a:xfrm>
              <a:off x="4036917" y="3302227"/>
              <a:ext cx="585969" cy="585937"/>
            </a:xfrm>
            <a:custGeom>
              <a:avLst/>
              <a:gdLst/>
              <a:ahLst/>
              <a:cxnLst/>
              <a:rect l="l" t="t" r="r" b="b"/>
              <a:pathLst>
                <a:path w="18742" h="18741" extrusionOk="0">
                  <a:moveTo>
                    <a:pt x="9371" y="0"/>
                  </a:moveTo>
                  <a:cubicBezTo>
                    <a:pt x="4192" y="0"/>
                    <a:pt x="1" y="4191"/>
                    <a:pt x="1" y="9370"/>
                  </a:cubicBezTo>
                  <a:cubicBezTo>
                    <a:pt x="1" y="14538"/>
                    <a:pt x="4192" y="18741"/>
                    <a:pt x="9371" y="18741"/>
                  </a:cubicBezTo>
                  <a:cubicBezTo>
                    <a:pt x="14539" y="18741"/>
                    <a:pt x="18741" y="14538"/>
                    <a:pt x="18741" y="9370"/>
                  </a:cubicBezTo>
                  <a:cubicBezTo>
                    <a:pt x="18741" y="4191"/>
                    <a:pt x="14539" y="0"/>
                    <a:pt x="9371"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45" name="Google Shape;317;p18">
              <a:extLst>
                <a:ext uri="{FF2B5EF4-FFF2-40B4-BE49-F238E27FC236}">
                  <a16:creationId xmlns:a16="http://schemas.microsoft.com/office/drawing/2014/main" id="{E5D8BAE1-FFF7-47C8-B53A-5918E93FC507}"/>
                </a:ext>
              </a:extLst>
            </p:cNvPr>
            <p:cNvSpPr/>
            <p:nvPr/>
          </p:nvSpPr>
          <p:spPr>
            <a:xfrm>
              <a:off x="4111767" y="3377047"/>
              <a:ext cx="435928" cy="436303"/>
            </a:xfrm>
            <a:custGeom>
              <a:avLst/>
              <a:gdLst/>
              <a:ahLst/>
              <a:cxnLst/>
              <a:rect l="l" t="t" r="r" b="b"/>
              <a:pathLst>
                <a:path w="13943" h="13955" extrusionOk="0">
                  <a:moveTo>
                    <a:pt x="6977" y="0"/>
                  </a:moveTo>
                  <a:cubicBezTo>
                    <a:pt x="3120" y="0"/>
                    <a:pt x="0" y="3120"/>
                    <a:pt x="0" y="6977"/>
                  </a:cubicBezTo>
                  <a:cubicBezTo>
                    <a:pt x="0" y="10823"/>
                    <a:pt x="3120" y="13954"/>
                    <a:pt x="6977" y="13954"/>
                  </a:cubicBezTo>
                  <a:cubicBezTo>
                    <a:pt x="10823" y="13954"/>
                    <a:pt x="13942" y="10823"/>
                    <a:pt x="13942" y="6977"/>
                  </a:cubicBezTo>
                  <a:cubicBezTo>
                    <a:pt x="13942"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5" name="Google Shape;318;p18">
              <a:extLst>
                <a:ext uri="{FF2B5EF4-FFF2-40B4-BE49-F238E27FC236}">
                  <a16:creationId xmlns:a16="http://schemas.microsoft.com/office/drawing/2014/main" id="{69305715-059B-4AF5-3EBB-5BC2C0B48502}"/>
                </a:ext>
              </a:extLst>
            </p:cNvPr>
            <p:cNvSpPr/>
            <p:nvPr/>
          </p:nvSpPr>
          <p:spPr>
            <a:xfrm>
              <a:off x="4219353" y="3484633"/>
              <a:ext cx="221137" cy="221137"/>
            </a:xfrm>
            <a:custGeom>
              <a:avLst/>
              <a:gdLst/>
              <a:ahLst/>
              <a:cxnLst/>
              <a:rect l="l" t="t" r="r" b="b"/>
              <a:pathLst>
                <a:path w="7073" h="7073" extrusionOk="0">
                  <a:moveTo>
                    <a:pt x="3536" y="476"/>
                  </a:moveTo>
                  <a:cubicBezTo>
                    <a:pt x="5227" y="476"/>
                    <a:pt x="6596" y="1846"/>
                    <a:pt x="6596" y="3536"/>
                  </a:cubicBezTo>
                  <a:cubicBezTo>
                    <a:pt x="6596" y="5227"/>
                    <a:pt x="5227" y="6596"/>
                    <a:pt x="3536" y="6596"/>
                  </a:cubicBezTo>
                  <a:cubicBezTo>
                    <a:pt x="1846" y="6596"/>
                    <a:pt x="476" y="5227"/>
                    <a:pt x="476" y="3536"/>
                  </a:cubicBezTo>
                  <a:cubicBezTo>
                    <a:pt x="476" y="1846"/>
                    <a:pt x="1846" y="476"/>
                    <a:pt x="3536" y="476"/>
                  </a:cubicBezTo>
                  <a:close/>
                  <a:moveTo>
                    <a:pt x="3536" y="0"/>
                  </a:moveTo>
                  <a:cubicBezTo>
                    <a:pt x="1584" y="0"/>
                    <a:pt x="0" y="1584"/>
                    <a:pt x="0" y="3536"/>
                  </a:cubicBezTo>
                  <a:cubicBezTo>
                    <a:pt x="0" y="5489"/>
                    <a:pt x="1584" y="7072"/>
                    <a:pt x="3536" y="7072"/>
                  </a:cubicBezTo>
                  <a:cubicBezTo>
                    <a:pt x="5489" y="7072"/>
                    <a:pt x="7072" y="5489"/>
                    <a:pt x="7072" y="3536"/>
                  </a:cubicBezTo>
                  <a:cubicBezTo>
                    <a:pt x="7072" y="1584"/>
                    <a:pt x="5489" y="0"/>
                    <a:pt x="3536"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6" name="Google Shape;319;p18">
              <a:extLst>
                <a:ext uri="{FF2B5EF4-FFF2-40B4-BE49-F238E27FC236}">
                  <a16:creationId xmlns:a16="http://schemas.microsoft.com/office/drawing/2014/main" id="{D8982A21-0544-3BE6-13F6-FFF6E3F0B174}"/>
                </a:ext>
              </a:extLst>
            </p:cNvPr>
            <p:cNvSpPr/>
            <p:nvPr/>
          </p:nvSpPr>
          <p:spPr>
            <a:xfrm>
              <a:off x="4319842" y="3510677"/>
              <a:ext cx="13819" cy="23480"/>
            </a:xfrm>
            <a:custGeom>
              <a:avLst/>
              <a:gdLst/>
              <a:ahLst/>
              <a:cxnLst/>
              <a:rect l="l" t="t" r="r" b="b"/>
              <a:pathLst>
                <a:path w="442" h="751" extrusionOk="0">
                  <a:moveTo>
                    <a:pt x="227" y="1"/>
                  </a:moveTo>
                  <a:cubicBezTo>
                    <a:pt x="96" y="1"/>
                    <a:pt x="1" y="96"/>
                    <a:pt x="1" y="227"/>
                  </a:cubicBezTo>
                  <a:lnTo>
                    <a:pt x="1" y="524"/>
                  </a:lnTo>
                  <a:cubicBezTo>
                    <a:pt x="1" y="644"/>
                    <a:pt x="96" y="751"/>
                    <a:pt x="227" y="751"/>
                  </a:cubicBezTo>
                  <a:cubicBezTo>
                    <a:pt x="346" y="751"/>
                    <a:pt x="441" y="644"/>
                    <a:pt x="441" y="524"/>
                  </a:cubicBezTo>
                  <a:lnTo>
                    <a:pt x="441" y="227"/>
                  </a:lnTo>
                  <a:cubicBezTo>
                    <a:pt x="441" y="96"/>
                    <a:pt x="346" y="1"/>
                    <a:pt x="22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7" name="Google Shape;320;p18">
              <a:extLst>
                <a:ext uri="{FF2B5EF4-FFF2-40B4-BE49-F238E27FC236}">
                  <a16:creationId xmlns:a16="http://schemas.microsoft.com/office/drawing/2014/main" id="{DE84574C-9C63-405B-8022-34636970D473}"/>
                </a:ext>
              </a:extLst>
            </p:cNvPr>
            <p:cNvSpPr/>
            <p:nvPr/>
          </p:nvSpPr>
          <p:spPr>
            <a:xfrm>
              <a:off x="4319842" y="3659597"/>
              <a:ext cx="13819" cy="23480"/>
            </a:xfrm>
            <a:custGeom>
              <a:avLst/>
              <a:gdLst/>
              <a:ahLst/>
              <a:cxnLst/>
              <a:rect l="l" t="t" r="r" b="b"/>
              <a:pathLst>
                <a:path w="442" h="751" extrusionOk="0">
                  <a:moveTo>
                    <a:pt x="227" y="0"/>
                  </a:moveTo>
                  <a:cubicBezTo>
                    <a:pt x="96" y="0"/>
                    <a:pt x="1" y="95"/>
                    <a:pt x="1" y="226"/>
                  </a:cubicBezTo>
                  <a:lnTo>
                    <a:pt x="1" y="524"/>
                  </a:lnTo>
                  <a:cubicBezTo>
                    <a:pt x="1" y="643"/>
                    <a:pt x="96" y="750"/>
                    <a:pt x="227" y="750"/>
                  </a:cubicBezTo>
                  <a:cubicBezTo>
                    <a:pt x="346" y="750"/>
                    <a:pt x="441" y="643"/>
                    <a:pt x="441" y="524"/>
                  </a:cubicBezTo>
                  <a:lnTo>
                    <a:pt x="441" y="226"/>
                  </a:lnTo>
                  <a:cubicBezTo>
                    <a:pt x="441" y="95"/>
                    <a:pt x="346" y="0"/>
                    <a:pt x="22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8" name="Google Shape;321;p18">
              <a:extLst>
                <a:ext uri="{FF2B5EF4-FFF2-40B4-BE49-F238E27FC236}">
                  <a16:creationId xmlns:a16="http://schemas.microsoft.com/office/drawing/2014/main" id="{546C8481-9BE1-9D68-9222-BBB71CD7E7C3}"/>
                </a:ext>
              </a:extLst>
            </p:cNvPr>
            <p:cNvSpPr/>
            <p:nvPr/>
          </p:nvSpPr>
          <p:spPr>
            <a:xfrm>
              <a:off x="4393192" y="3585121"/>
              <a:ext cx="23105" cy="18665"/>
            </a:xfrm>
            <a:custGeom>
              <a:avLst/>
              <a:gdLst/>
              <a:ahLst/>
              <a:cxnLst/>
              <a:rect l="l" t="t" r="r" b="b"/>
              <a:pathLst>
                <a:path w="739" h="597" extrusionOk="0">
                  <a:moveTo>
                    <a:pt x="262" y="1"/>
                  </a:moveTo>
                  <a:cubicBezTo>
                    <a:pt x="119" y="1"/>
                    <a:pt x="0" y="156"/>
                    <a:pt x="0" y="299"/>
                  </a:cubicBezTo>
                  <a:cubicBezTo>
                    <a:pt x="0" y="441"/>
                    <a:pt x="119" y="596"/>
                    <a:pt x="262" y="596"/>
                  </a:cubicBezTo>
                  <a:lnTo>
                    <a:pt x="488" y="596"/>
                  </a:lnTo>
                  <a:cubicBezTo>
                    <a:pt x="631" y="596"/>
                    <a:pt x="738" y="441"/>
                    <a:pt x="738" y="299"/>
                  </a:cubicBezTo>
                  <a:cubicBezTo>
                    <a:pt x="738" y="156"/>
                    <a:pt x="631" y="1"/>
                    <a:pt x="488"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59" name="Google Shape;322;p18">
              <a:extLst>
                <a:ext uri="{FF2B5EF4-FFF2-40B4-BE49-F238E27FC236}">
                  <a16:creationId xmlns:a16="http://schemas.microsoft.com/office/drawing/2014/main" id="{80B7E2D9-208C-56BC-4E1D-CD5B702212A7}"/>
                </a:ext>
              </a:extLst>
            </p:cNvPr>
            <p:cNvSpPr/>
            <p:nvPr/>
          </p:nvSpPr>
          <p:spPr>
            <a:xfrm>
              <a:off x="4243522" y="3585121"/>
              <a:ext cx="23136" cy="18665"/>
            </a:xfrm>
            <a:custGeom>
              <a:avLst/>
              <a:gdLst/>
              <a:ahLst/>
              <a:cxnLst/>
              <a:rect l="l" t="t" r="r" b="b"/>
              <a:pathLst>
                <a:path w="740" h="597" extrusionOk="0">
                  <a:moveTo>
                    <a:pt x="251" y="1"/>
                  </a:moveTo>
                  <a:cubicBezTo>
                    <a:pt x="108" y="1"/>
                    <a:pt x="1" y="156"/>
                    <a:pt x="1" y="299"/>
                  </a:cubicBezTo>
                  <a:cubicBezTo>
                    <a:pt x="1" y="441"/>
                    <a:pt x="108" y="596"/>
                    <a:pt x="251" y="596"/>
                  </a:cubicBezTo>
                  <a:lnTo>
                    <a:pt x="477" y="596"/>
                  </a:lnTo>
                  <a:cubicBezTo>
                    <a:pt x="620" y="596"/>
                    <a:pt x="739" y="441"/>
                    <a:pt x="739" y="299"/>
                  </a:cubicBezTo>
                  <a:cubicBezTo>
                    <a:pt x="739" y="156"/>
                    <a:pt x="620" y="1"/>
                    <a:pt x="47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0" name="Google Shape;323;p18">
              <a:extLst>
                <a:ext uri="{FF2B5EF4-FFF2-40B4-BE49-F238E27FC236}">
                  <a16:creationId xmlns:a16="http://schemas.microsoft.com/office/drawing/2014/main" id="{03393F4A-5211-E607-B241-488864DFBC61}"/>
                </a:ext>
              </a:extLst>
            </p:cNvPr>
            <p:cNvSpPr/>
            <p:nvPr/>
          </p:nvSpPr>
          <p:spPr>
            <a:xfrm>
              <a:off x="4321343" y="3547634"/>
              <a:ext cx="56965" cy="98203"/>
            </a:xfrm>
            <a:custGeom>
              <a:avLst/>
              <a:gdLst/>
              <a:ahLst/>
              <a:cxnLst/>
              <a:rect l="l" t="t" r="r" b="b"/>
              <a:pathLst>
                <a:path w="1822" h="3141" extrusionOk="0">
                  <a:moveTo>
                    <a:pt x="1657" y="0"/>
                  </a:moveTo>
                  <a:cubicBezTo>
                    <a:pt x="1620" y="0"/>
                    <a:pt x="1584" y="15"/>
                    <a:pt x="1560" y="45"/>
                  </a:cubicBezTo>
                  <a:lnTo>
                    <a:pt x="334" y="1271"/>
                  </a:lnTo>
                  <a:cubicBezTo>
                    <a:pt x="310" y="1259"/>
                    <a:pt x="298" y="1259"/>
                    <a:pt x="274" y="1259"/>
                  </a:cubicBezTo>
                  <a:cubicBezTo>
                    <a:pt x="131" y="1259"/>
                    <a:pt x="0" y="1378"/>
                    <a:pt x="0" y="1521"/>
                  </a:cubicBezTo>
                  <a:cubicBezTo>
                    <a:pt x="0" y="1605"/>
                    <a:pt x="96" y="1688"/>
                    <a:pt x="96" y="1736"/>
                  </a:cubicBezTo>
                  <a:lnTo>
                    <a:pt x="96" y="2926"/>
                  </a:lnTo>
                  <a:cubicBezTo>
                    <a:pt x="96" y="3010"/>
                    <a:pt x="179" y="3141"/>
                    <a:pt x="262" y="3141"/>
                  </a:cubicBezTo>
                  <a:cubicBezTo>
                    <a:pt x="334" y="3141"/>
                    <a:pt x="393" y="3010"/>
                    <a:pt x="393" y="2926"/>
                  </a:cubicBezTo>
                  <a:lnTo>
                    <a:pt x="393" y="1736"/>
                  </a:lnTo>
                  <a:cubicBezTo>
                    <a:pt x="548" y="1688"/>
                    <a:pt x="524" y="1605"/>
                    <a:pt x="524" y="1521"/>
                  </a:cubicBezTo>
                  <a:cubicBezTo>
                    <a:pt x="524" y="1509"/>
                    <a:pt x="524" y="1498"/>
                    <a:pt x="524" y="1486"/>
                  </a:cubicBezTo>
                  <a:lnTo>
                    <a:pt x="1762" y="247"/>
                  </a:lnTo>
                  <a:cubicBezTo>
                    <a:pt x="1822" y="200"/>
                    <a:pt x="1822" y="104"/>
                    <a:pt x="1762" y="45"/>
                  </a:cubicBezTo>
                  <a:cubicBezTo>
                    <a:pt x="1733" y="15"/>
                    <a:pt x="1694" y="0"/>
                    <a:pt x="165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2" name="Google Shape;326;p18">
              <a:extLst>
                <a:ext uri="{FF2B5EF4-FFF2-40B4-BE49-F238E27FC236}">
                  <a16:creationId xmlns:a16="http://schemas.microsoft.com/office/drawing/2014/main" id="{D2494857-4447-D2D5-A8E2-2AA114A28F70}"/>
                </a:ext>
              </a:extLst>
            </p:cNvPr>
            <p:cNvSpPr/>
            <p:nvPr/>
          </p:nvSpPr>
          <p:spPr>
            <a:xfrm>
              <a:off x="5980125" y="3482757"/>
              <a:ext cx="534569" cy="218918"/>
            </a:xfrm>
            <a:custGeom>
              <a:avLst/>
              <a:gdLst/>
              <a:ahLst/>
              <a:cxnLst/>
              <a:rect l="l" t="t" r="r" b="b"/>
              <a:pathLst>
                <a:path w="17098" h="7002" extrusionOk="0">
                  <a:moveTo>
                    <a:pt x="1" y="1"/>
                  </a:moveTo>
                  <a:lnTo>
                    <a:pt x="2799" y="3501"/>
                  </a:lnTo>
                  <a:lnTo>
                    <a:pt x="1" y="7002"/>
                  </a:lnTo>
                  <a:lnTo>
                    <a:pt x="14288" y="7002"/>
                  </a:lnTo>
                  <a:lnTo>
                    <a:pt x="17098" y="3501"/>
                  </a:lnTo>
                  <a:lnTo>
                    <a:pt x="14288" y="1"/>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3" name="Google Shape;327;p18">
              <a:extLst>
                <a:ext uri="{FF2B5EF4-FFF2-40B4-BE49-F238E27FC236}">
                  <a16:creationId xmlns:a16="http://schemas.microsoft.com/office/drawing/2014/main" id="{E35C8250-FF9F-3F1A-8BE4-30A3660889F8}"/>
                </a:ext>
              </a:extLst>
            </p:cNvPr>
            <p:cNvSpPr/>
            <p:nvPr/>
          </p:nvSpPr>
          <p:spPr>
            <a:xfrm>
              <a:off x="6661722" y="3482757"/>
              <a:ext cx="534600" cy="218918"/>
            </a:xfrm>
            <a:custGeom>
              <a:avLst/>
              <a:gdLst/>
              <a:ahLst/>
              <a:cxnLst/>
              <a:rect l="l" t="t" r="r" b="b"/>
              <a:pathLst>
                <a:path w="17099" h="7002" extrusionOk="0">
                  <a:moveTo>
                    <a:pt x="1" y="1"/>
                  </a:moveTo>
                  <a:lnTo>
                    <a:pt x="2799" y="3501"/>
                  </a:lnTo>
                  <a:lnTo>
                    <a:pt x="1" y="7002"/>
                  </a:lnTo>
                  <a:lnTo>
                    <a:pt x="14288" y="7002"/>
                  </a:lnTo>
                  <a:lnTo>
                    <a:pt x="17098" y="3501"/>
                  </a:lnTo>
                  <a:lnTo>
                    <a:pt x="14288" y="1"/>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7" name="Google Shape;331;p18">
              <a:extLst>
                <a:ext uri="{FF2B5EF4-FFF2-40B4-BE49-F238E27FC236}">
                  <a16:creationId xmlns:a16="http://schemas.microsoft.com/office/drawing/2014/main" id="{5502FE1E-0703-AC39-29A7-9E16CA94147D}"/>
                </a:ext>
              </a:extLst>
            </p:cNvPr>
            <p:cNvSpPr/>
            <p:nvPr/>
          </p:nvSpPr>
          <p:spPr>
            <a:xfrm>
              <a:off x="6291346" y="3302227"/>
              <a:ext cx="585937" cy="585937"/>
            </a:xfrm>
            <a:custGeom>
              <a:avLst/>
              <a:gdLst/>
              <a:ahLst/>
              <a:cxnLst/>
              <a:rect l="l" t="t" r="r" b="b"/>
              <a:pathLst>
                <a:path w="18741" h="18741" extrusionOk="0">
                  <a:moveTo>
                    <a:pt x="9370" y="0"/>
                  </a:moveTo>
                  <a:cubicBezTo>
                    <a:pt x="4203" y="0"/>
                    <a:pt x="0" y="4191"/>
                    <a:pt x="0" y="9370"/>
                  </a:cubicBezTo>
                  <a:cubicBezTo>
                    <a:pt x="0" y="14538"/>
                    <a:pt x="4203" y="18741"/>
                    <a:pt x="9370" y="18741"/>
                  </a:cubicBezTo>
                  <a:cubicBezTo>
                    <a:pt x="14550" y="18741"/>
                    <a:pt x="18741" y="14538"/>
                    <a:pt x="18741" y="9370"/>
                  </a:cubicBezTo>
                  <a:cubicBezTo>
                    <a:pt x="18741" y="4191"/>
                    <a:pt x="14550" y="0"/>
                    <a:pt x="9370"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8" name="Google Shape;332;p18">
              <a:extLst>
                <a:ext uri="{FF2B5EF4-FFF2-40B4-BE49-F238E27FC236}">
                  <a16:creationId xmlns:a16="http://schemas.microsoft.com/office/drawing/2014/main" id="{7E7A359A-1D52-45E7-11FA-EB114D89D17A}"/>
                </a:ext>
              </a:extLst>
            </p:cNvPr>
            <p:cNvSpPr/>
            <p:nvPr/>
          </p:nvSpPr>
          <p:spPr>
            <a:xfrm>
              <a:off x="6366540" y="3377047"/>
              <a:ext cx="435928" cy="436303"/>
            </a:xfrm>
            <a:custGeom>
              <a:avLst/>
              <a:gdLst/>
              <a:ahLst/>
              <a:cxnLst/>
              <a:rect l="l" t="t" r="r" b="b"/>
              <a:pathLst>
                <a:path w="13943" h="13955" extrusionOk="0">
                  <a:moveTo>
                    <a:pt x="6965" y="0"/>
                  </a:moveTo>
                  <a:cubicBezTo>
                    <a:pt x="3120" y="0"/>
                    <a:pt x="0" y="3120"/>
                    <a:pt x="0" y="6977"/>
                  </a:cubicBezTo>
                  <a:cubicBezTo>
                    <a:pt x="0" y="10823"/>
                    <a:pt x="3120" y="13954"/>
                    <a:pt x="6965" y="13954"/>
                  </a:cubicBezTo>
                  <a:cubicBezTo>
                    <a:pt x="10823" y="13954"/>
                    <a:pt x="13943" y="10823"/>
                    <a:pt x="13943" y="6977"/>
                  </a:cubicBezTo>
                  <a:cubicBezTo>
                    <a:pt x="13943" y="3120"/>
                    <a:pt x="10823" y="0"/>
                    <a:pt x="6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69" name="Google Shape;333;p18">
              <a:extLst>
                <a:ext uri="{FF2B5EF4-FFF2-40B4-BE49-F238E27FC236}">
                  <a16:creationId xmlns:a16="http://schemas.microsoft.com/office/drawing/2014/main" id="{E7D51AFC-8B97-50E8-38FA-C1FE6A179949}"/>
                </a:ext>
              </a:extLst>
            </p:cNvPr>
            <p:cNvSpPr/>
            <p:nvPr/>
          </p:nvSpPr>
          <p:spPr>
            <a:xfrm>
              <a:off x="6488258" y="3524841"/>
              <a:ext cx="195469" cy="60685"/>
            </a:xfrm>
            <a:custGeom>
              <a:avLst/>
              <a:gdLst/>
              <a:ahLst/>
              <a:cxnLst/>
              <a:rect l="l" t="t" r="r" b="b"/>
              <a:pathLst>
                <a:path w="6252" h="1941" extrusionOk="0">
                  <a:moveTo>
                    <a:pt x="1" y="0"/>
                  </a:moveTo>
                  <a:lnTo>
                    <a:pt x="1" y="786"/>
                  </a:lnTo>
                  <a:lnTo>
                    <a:pt x="3120" y="1941"/>
                  </a:lnTo>
                  <a:lnTo>
                    <a:pt x="6251" y="786"/>
                  </a:lnTo>
                  <a:lnTo>
                    <a:pt x="6251" y="0"/>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0" name="Google Shape;334;p18">
              <a:extLst>
                <a:ext uri="{FF2B5EF4-FFF2-40B4-BE49-F238E27FC236}">
                  <a16:creationId xmlns:a16="http://schemas.microsoft.com/office/drawing/2014/main" id="{4CD112A7-1236-A612-6470-2C40439422A4}"/>
                </a:ext>
              </a:extLst>
            </p:cNvPr>
            <p:cNvSpPr/>
            <p:nvPr/>
          </p:nvSpPr>
          <p:spPr>
            <a:xfrm>
              <a:off x="6488258" y="3567269"/>
              <a:ext cx="195469" cy="97172"/>
            </a:xfrm>
            <a:custGeom>
              <a:avLst/>
              <a:gdLst/>
              <a:ahLst/>
              <a:cxnLst/>
              <a:rect l="l" t="t" r="r" b="b"/>
              <a:pathLst>
                <a:path w="6252" h="3108" extrusionOk="0">
                  <a:moveTo>
                    <a:pt x="144" y="381"/>
                  </a:moveTo>
                  <a:lnTo>
                    <a:pt x="1727" y="965"/>
                  </a:lnTo>
                  <a:lnTo>
                    <a:pt x="144" y="2632"/>
                  </a:lnTo>
                  <a:lnTo>
                    <a:pt x="144" y="381"/>
                  </a:lnTo>
                  <a:close/>
                  <a:moveTo>
                    <a:pt x="5954" y="381"/>
                  </a:moveTo>
                  <a:lnTo>
                    <a:pt x="5954" y="2632"/>
                  </a:lnTo>
                  <a:lnTo>
                    <a:pt x="4382" y="965"/>
                  </a:lnTo>
                  <a:lnTo>
                    <a:pt x="5954" y="381"/>
                  </a:lnTo>
                  <a:close/>
                  <a:moveTo>
                    <a:pt x="4108" y="1048"/>
                  </a:moveTo>
                  <a:lnTo>
                    <a:pt x="5751" y="2798"/>
                  </a:lnTo>
                  <a:lnTo>
                    <a:pt x="417" y="2798"/>
                  </a:lnTo>
                  <a:lnTo>
                    <a:pt x="2049" y="1048"/>
                  </a:lnTo>
                  <a:lnTo>
                    <a:pt x="2989" y="1405"/>
                  </a:lnTo>
                  <a:lnTo>
                    <a:pt x="3084" y="1441"/>
                  </a:lnTo>
                  <a:lnTo>
                    <a:pt x="3168" y="1405"/>
                  </a:lnTo>
                  <a:lnTo>
                    <a:pt x="4108" y="1048"/>
                  </a:lnTo>
                  <a:close/>
                  <a:moveTo>
                    <a:pt x="1" y="0"/>
                  </a:moveTo>
                  <a:lnTo>
                    <a:pt x="1" y="2905"/>
                  </a:lnTo>
                  <a:lnTo>
                    <a:pt x="1" y="3108"/>
                  </a:lnTo>
                  <a:lnTo>
                    <a:pt x="6251" y="3108"/>
                  </a:lnTo>
                  <a:lnTo>
                    <a:pt x="6251" y="2905"/>
                  </a:lnTo>
                  <a:lnTo>
                    <a:pt x="6251" y="0"/>
                  </a:lnTo>
                  <a:lnTo>
                    <a:pt x="4180" y="762"/>
                  </a:lnTo>
                  <a:lnTo>
                    <a:pt x="3918" y="858"/>
                  </a:lnTo>
                  <a:lnTo>
                    <a:pt x="3084" y="1155"/>
                  </a:lnTo>
                  <a:lnTo>
                    <a:pt x="2251" y="858"/>
                  </a:lnTo>
                  <a:lnTo>
                    <a:pt x="2001" y="750"/>
                  </a:lnTo>
                  <a:lnTo>
                    <a:pt x="1" y="0"/>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2" name="Google Shape;337;p18">
              <a:extLst>
                <a:ext uri="{FF2B5EF4-FFF2-40B4-BE49-F238E27FC236}">
                  <a16:creationId xmlns:a16="http://schemas.microsoft.com/office/drawing/2014/main" id="{0EF1A223-A137-9ADB-D04B-28A1A513DBFE}"/>
                </a:ext>
              </a:extLst>
            </p:cNvPr>
            <p:cNvSpPr/>
            <p:nvPr/>
          </p:nvSpPr>
          <p:spPr>
            <a:xfrm>
              <a:off x="9033022" y="3482757"/>
              <a:ext cx="534600" cy="218918"/>
            </a:xfrm>
            <a:custGeom>
              <a:avLst/>
              <a:gdLst/>
              <a:ahLst/>
              <a:cxnLst/>
              <a:rect l="l" t="t" r="r" b="b"/>
              <a:pathLst>
                <a:path w="17099" h="7002" extrusionOk="0">
                  <a:moveTo>
                    <a:pt x="1" y="1"/>
                  </a:moveTo>
                  <a:lnTo>
                    <a:pt x="2811" y="3501"/>
                  </a:lnTo>
                  <a:lnTo>
                    <a:pt x="1" y="7002"/>
                  </a:lnTo>
                  <a:lnTo>
                    <a:pt x="14300" y="7002"/>
                  </a:lnTo>
                  <a:lnTo>
                    <a:pt x="17098" y="3501"/>
                  </a:lnTo>
                  <a:lnTo>
                    <a:pt x="14300"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3" name="Google Shape;338;p18">
              <a:extLst>
                <a:ext uri="{FF2B5EF4-FFF2-40B4-BE49-F238E27FC236}">
                  <a16:creationId xmlns:a16="http://schemas.microsoft.com/office/drawing/2014/main" id="{97625327-6BB6-B50D-74C3-89AFFD85D293}"/>
                </a:ext>
              </a:extLst>
            </p:cNvPr>
            <p:cNvSpPr/>
            <p:nvPr/>
          </p:nvSpPr>
          <p:spPr>
            <a:xfrm>
              <a:off x="8231927" y="3482757"/>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7" name="Google Shape;342;p18">
              <a:extLst>
                <a:ext uri="{FF2B5EF4-FFF2-40B4-BE49-F238E27FC236}">
                  <a16:creationId xmlns:a16="http://schemas.microsoft.com/office/drawing/2014/main" id="{B6AFD911-35E2-7120-8EF3-66A40DD04915}"/>
                </a:ext>
              </a:extLst>
            </p:cNvPr>
            <p:cNvSpPr/>
            <p:nvPr/>
          </p:nvSpPr>
          <p:spPr>
            <a:xfrm>
              <a:off x="8546118" y="3302227"/>
              <a:ext cx="585937" cy="585937"/>
            </a:xfrm>
            <a:custGeom>
              <a:avLst/>
              <a:gdLst/>
              <a:ahLst/>
              <a:cxnLst/>
              <a:rect l="l" t="t" r="r" b="b"/>
              <a:pathLst>
                <a:path w="18741" h="18741" extrusionOk="0">
                  <a:moveTo>
                    <a:pt x="9371" y="0"/>
                  </a:moveTo>
                  <a:cubicBezTo>
                    <a:pt x="4191" y="0"/>
                    <a:pt x="0" y="4191"/>
                    <a:pt x="0" y="9370"/>
                  </a:cubicBezTo>
                  <a:cubicBezTo>
                    <a:pt x="0" y="14538"/>
                    <a:pt x="4191" y="18741"/>
                    <a:pt x="9371" y="18741"/>
                  </a:cubicBezTo>
                  <a:cubicBezTo>
                    <a:pt x="14550" y="18741"/>
                    <a:pt x="18741" y="14538"/>
                    <a:pt x="18741" y="9370"/>
                  </a:cubicBezTo>
                  <a:cubicBezTo>
                    <a:pt x="18741" y="4191"/>
                    <a:pt x="14550" y="0"/>
                    <a:pt x="9371"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8" name="Google Shape;343;p18">
              <a:extLst>
                <a:ext uri="{FF2B5EF4-FFF2-40B4-BE49-F238E27FC236}">
                  <a16:creationId xmlns:a16="http://schemas.microsoft.com/office/drawing/2014/main" id="{3B0190E1-6ADB-7DF1-C526-0C08C6670B0B}"/>
                </a:ext>
              </a:extLst>
            </p:cNvPr>
            <p:cNvSpPr/>
            <p:nvPr/>
          </p:nvSpPr>
          <p:spPr>
            <a:xfrm>
              <a:off x="8620937" y="3377047"/>
              <a:ext cx="436303" cy="436303"/>
            </a:xfrm>
            <a:custGeom>
              <a:avLst/>
              <a:gdLst/>
              <a:ahLst/>
              <a:cxnLst/>
              <a:rect l="l" t="t" r="r" b="b"/>
              <a:pathLst>
                <a:path w="13955" h="13955" extrusionOk="0">
                  <a:moveTo>
                    <a:pt x="6978" y="0"/>
                  </a:moveTo>
                  <a:cubicBezTo>
                    <a:pt x="3120" y="0"/>
                    <a:pt x="1" y="3120"/>
                    <a:pt x="1" y="6977"/>
                  </a:cubicBezTo>
                  <a:cubicBezTo>
                    <a:pt x="1" y="10823"/>
                    <a:pt x="3120" y="13954"/>
                    <a:pt x="6978" y="13954"/>
                  </a:cubicBezTo>
                  <a:cubicBezTo>
                    <a:pt x="10823" y="13954"/>
                    <a:pt x="13955" y="10823"/>
                    <a:pt x="13955" y="6977"/>
                  </a:cubicBezTo>
                  <a:cubicBezTo>
                    <a:pt x="13955" y="3120"/>
                    <a:pt x="10823" y="0"/>
                    <a:pt x="6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79" name="Google Shape;344;p18">
              <a:extLst>
                <a:ext uri="{FF2B5EF4-FFF2-40B4-BE49-F238E27FC236}">
                  <a16:creationId xmlns:a16="http://schemas.microsoft.com/office/drawing/2014/main" id="{ED746AD3-8E90-BFB6-CC9F-D6671BC94CB9}"/>
                </a:ext>
              </a:extLst>
            </p:cNvPr>
            <p:cNvSpPr/>
            <p:nvPr/>
          </p:nvSpPr>
          <p:spPr>
            <a:xfrm>
              <a:off x="8725178" y="3502110"/>
              <a:ext cx="228203" cy="185433"/>
            </a:xfrm>
            <a:custGeom>
              <a:avLst/>
              <a:gdLst/>
              <a:ahLst/>
              <a:cxnLst/>
              <a:rect l="l" t="t" r="r" b="b"/>
              <a:pathLst>
                <a:path w="7299" h="5931" extrusionOk="0">
                  <a:moveTo>
                    <a:pt x="119" y="1"/>
                  </a:moveTo>
                  <a:cubicBezTo>
                    <a:pt x="60" y="1"/>
                    <a:pt x="36" y="48"/>
                    <a:pt x="36" y="108"/>
                  </a:cubicBezTo>
                  <a:lnTo>
                    <a:pt x="36" y="5763"/>
                  </a:lnTo>
                  <a:cubicBezTo>
                    <a:pt x="12" y="5775"/>
                    <a:pt x="0" y="5799"/>
                    <a:pt x="0" y="5835"/>
                  </a:cubicBezTo>
                  <a:cubicBezTo>
                    <a:pt x="0" y="5894"/>
                    <a:pt x="48" y="5930"/>
                    <a:pt x="107" y="5930"/>
                  </a:cubicBezTo>
                  <a:lnTo>
                    <a:pt x="7192" y="5930"/>
                  </a:lnTo>
                  <a:cubicBezTo>
                    <a:pt x="7251" y="5930"/>
                    <a:pt x="7299" y="5918"/>
                    <a:pt x="7299" y="5859"/>
                  </a:cubicBezTo>
                  <a:cubicBezTo>
                    <a:pt x="7299" y="5799"/>
                    <a:pt x="7251" y="5787"/>
                    <a:pt x="7192" y="5787"/>
                  </a:cubicBezTo>
                  <a:lnTo>
                    <a:pt x="191" y="5787"/>
                  </a:lnTo>
                  <a:lnTo>
                    <a:pt x="191" y="108"/>
                  </a:lnTo>
                  <a:cubicBezTo>
                    <a:pt x="191" y="48"/>
                    <a:pt x="179" y="1"/>
                    <a:pt x="119"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80" name="Google Shape;345;p18">
              <a:extLst>
                <a:ext uri="{FF2B5EF4-FFF2-40B4-BE49-F238E27FC236}">
                  <a16:creationId xmlns:a16="http://schemas.microsoft.com/office/drawing/2014/main" id="{EC6C73BD-FDF8-679D-8D19-49D123BB5822}"/>
                </a:ext>
              </a:extLst>
            </p:cNvPr>
            <p:cNvSpPr/>
            <p:nvPr/>
          </p:nvSpPr>
          <p:spPr>
            <a:xfrm>
              <a:off x="8754193" y="3617888"/>
              <a:ext cx="32797" cy="46554"/>
            </a:xfrm>
            <a:custGeom>
              <a:avLst/>
              <a:gdLst/>
              <a:ahLst/>
              <a:cxnLst/>
              <a:rect l="l" t="t" r="r" b="b"/>
              <a:pathLst>
                <a:path w="1049" h="1489" extrusionOk="0">
                  <a:moveTo>
                    <a:pt x="1" y="1"/>
                  </a:moveTo>
                  <a:lnTo>
                    <a:pt x="1" y="1489"/>
                  </a:lnTo>
                  <a:lnTo>
                    <a:pt x="1049" y="1489"/>
                  </a:lnTo>
                  <a:lnTo>
                    <a:pt x="1049"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81" name="Google Shape;346;p18">
              <a:extLst>
                <a:ext uri="{FF2B5EF4-FFF2-40B4-BE49-F238E27FC236}">
                  <a16:creationId xmlns:a16="http://schemas.microsoft.com/office/drawing/2014/main" id="{F4A43626-28D3-DA58-FB55-C39410B86F8B}"/>
                </a:ext>
              </a:extLst>
            </p:cNvPr>
            <p:cNvSpPr/>
            <p:nvPr/>
          </p:nvSpPr>
          <p:spPr>
            <a:xfrm>
              <a:off x="8800748" y="3594439"/>
              <a:ext cx="37237" cy="70002"/>
            </a:xfrm>
            <a:custGeom>
              <a:avLst/>
              <a:gdLst/>
              <a:ahLst/>
              <a:cxnLst/>
              <a:rect l="l" t="t" r="r" b="b"/>
              <a:pathLst>
                <a:path w="1191" h="2239" extrusionOk="0">
                  <a:moveTo>
                    <a:pt x="0" y="1"/>
                  </a:moveTo>
                  <a:lnTo>
                    <a:pt x="0" y="2239"/>
                  </a:lnTo>
                  <a:lnTo>
                    <a:pt x="1191" y="2239"/>
                  </a:lnTo>
                  <a:lnTo>
                    <a:pt x="1191"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82" name="Google Shape;347;p18">
              <a:extLst>
                <a:ext uri="{FF2B5EF4-FFF2-40B4-BE49-F238E27FC236}">
                  <a16:creationId xmlns:a16="http://schemas.microsoft.com/office/drawing/2014/main" id="{9278E836-586F-0D46-DAF6-E5E1DDD8E01B}"/>
                </a:ext>
              </a:extLst>
            </p:cNvPr>
            <p:cNvSpPr/>
            <p:nvPr/>
          </p:nvSpPr>
          <p:spPr>
            <a:xfrm>
              <a:off x="8852118" y="3566518"/>
              <a:ext cx="32422" cy="97922"/>
            </a:xfrm>
            <a:custGeom>
              <a:avLst/>
              <a:gdLst/>
              <a:ahLst/>
              <a:cxnLst/>
              <a:rect l="l" t="t" r="r" b="b"/>
              <a:pathLst>
                <a:path w="1037" h="3132" extrusionOk="0">
                  <a:moveTo>
                    <a:pt x="0" y="1"/>
                  </a:moveTo>
                  <a:lnTo>
                    <a:pt x="0" y="3132"/>
                  </a:lnTo>
                  <a:lnTo>
                    <a:pt x="1036" y="3132"/>
                  </a:lnTo>
                  <a:lnTo>
                    <a:pt x="1036" y="1"/>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sp>
          <p:nvSpPr>
            <p:cNvPr id="83" name="Google Shape;348;p18">
              <a:extLst>
                <a:ext uri="{FF2B5EF4-FFF2-40B4-BE49-F238E27FC236}">
                  <a16:creationId xmlns:a16="http://schemas.microsoft.com/office/drawing/2014/main" id="{2FB7C3A7-6C64-59BE-4023-ACAA805ED60E}"/>
                </a:ext>
              </a:extLst>
            </p:cNvPr>
            <p:cNvSpPr/>
            <p:nvPr/>
          </p:nvSpPr>
          <p:spPr>
            <a:xfrm>
              <a:off x="8898641" y="3519995"/>
              <a:ext cx="37268" cy="144444"/>
            </a:xfrm>
            <a:custGeom>
              <a:avLst/>
              <a:gdLst/>
              <a:ahLst/>
              <a:cxnLst/>
              <a:rect l="l" t="t" r="r" b="b"/>
              <a:pathLst>
                <a:path w="1192" h="4620" extrusionOk="0">
                  <a:moveTo>
                    <a:pt x="1" y="0"/>
                  </a:moveTo>
                  <a:lnTo>
                    <a:pt x="1" y="4620"/>
                  </a:lnTo>
                  <a:lnTo>
                    <a:pt x="1191" y="4620"/>
                  </a:lnTo>
                  <a:lnTo>
                    <a:pt x="1191" y="0"/>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Fira Sans Extra Condensed"/>
                <a:cs typeface="Arial" panose="020B0604020202020204" pitchFamily="34" charset="0"/>
                <a:sym typeface="Fira Sans Extra Condensed"/>
              </a:endParaRPr>
            </a:p>
          </p:txBody>
        </p:sp>
      </p:grpSp>
      <p:pic>
        <p:nvPicPr>
          <p:cNvPr id="94" name="Audio 93">
            <a:hlinkClick r:id="" action="ppaction://media"/>
            <a:extLst>
              <a:ext uri="{FF2B5EF4-FFF2-40B4-BE49-F238E27FC236}">
                <a16:creationId xmlns:a16="http://schemas.microsoft.com/office/drawing/2014/main" id="{7C2B275A-DAD0-0FEB-C7BA-CEF02A4BED7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953462081"/>
      </p:ext>
    </p:extLst>
  </p:cSld>
  <p:clrMapOvr>
    <a:masterClrMapping/>
  </p:clrMapOvr>
  <mc:AlternateContent xmlns:mc="http://schemas.openxmlformats.org/markup-compatibility/2006" xmlns:p14="http://schemas.microsoft.com/office/powerpoint/2010/main">
    <mc:Choice Requires="p14">
      <p:transition spd="slow" p14:dur="2000" advTm="57066"/>
    </mc:Choice>
    <mc:Fallback xmlns="">
      <p:transition spd="slow" advTm="57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ppt_x"/>
                                          </p:val>
                                        </p:tav>
                                        <p:tav tm="100000">
                                          <p:val>
                                            <p:strVal val="#ppt_x"/>
                                          </p:val>
                                        </p:tav>
                                      </p:tavLst>
                                    </p:anim>
                                    <p:anim calcmode="lin" valueType="num">
                                      <p:cBhvr additive="base">
                                        <p:cTn id="1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2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heel(1)">
                                      <p:cBhvr>
                                        <p:cTn id="27" dur="2000"/>
                                        <p:tgtEl>
                                          <p:spTgt spid="8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heel(1)">
                                      <p:cBhvr>
                                        <p:cTn id="32" dur="20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heel(1)">
                                      <p:cBhvr>
                                        <p:cTn id="37" dur="20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heel(1)">
                                      <p:cBhvr>
                                        <p:cTn id="42"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9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46"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47" name="Oval 46">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85" name="Title 1">
            <a:extLst>
              <a:ext uri="{FF2B5EF4-FFF2-40B4-BE49-F238E27FC236}">
                <a16:creationId xmlns:a16="http://schemas.microsoft.com/office/drawing/2014/main" id="{2B675359-E8E5-EBCA-D271-47D9158FDFBA}"/>
              </a:ext>
            </a:extLst>
          </p:cNvPr>
          <p:cNvSpPr txBox="1">
            <a:spLocks/>
          </p:cNvSpPr>
          <p:nvPr/>
        </p:nvSpPr>
        <p:spPr>
          <a:xfrm>
            <a:off x="2719996" y="222988"/>
            <a:ext cx="6502761" cy="1708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r>
              <a:rPr lang="en-ZA" sz="4800" b="1" kern="0" dirty="0">
                <a:latin typeface="Arial" panose="020B0604020202020204" pitchFamily="34" charset="0"/>
                <a:cs typeface="Times New Roman" panose="02020603050405020304" pitchFamily="18" charset="0"/>
              </a:rPr>
              <a:t>References</a:t>
            </a:r>
            <a:endParaRPr lang="en-US" sz="4800" dirty="0"/>
          </a:p>
        </p:txBody>
      </p:sp>
      <p:sp>
        <p:nvSpPr>
          <p:cNvPr id="6" name="TextBox 5">
            <a:extLst>
              <a:ext uri="{FF2B5EF4-FFF2-40B4-BE49-F238E27FC236}">
                <a16:creationId xmlns:a16="http://schemas.microsoft.com/office/drawing/2014/main" id="{8E9E7931-DF02-3887-4C31-46602071D33C}"/>
              </a:ext>
            </a:extLst>
          </p:cNvPr>
          <p:cNvSpPr txBox="1"/>
          <p:nvPr/>
        </p:nvSpPr>
        <p:spPr>
          <a:xfrm>
            <a:off x="1028018" y="1662843"/>
            <a:ext cx="10633894" cy="4523226"/>
          </a:xfrm>
          <a:prstGeom prst="rect">
            <a:avLst/>
          </a:prstGeom>
          <a:noFill/>
        </p:spPr>
        <p:txBody>
          <a:bodyPr wrap="square">
            <a:spAutoFit/>
          </a:bodyPr>
          <a:lstStyle/>
          <a:p>
            <a:pPr>
              <a:lnSpc>
                <a:spcPct val="115000"/>
              </a:lnSpc>
              <a:spcBef>
                <a:spcPts val="1200"/>
              </a:spcBef>
              <a:spcAft>
                <a:spcPts val="1200"/>
              </a:spcAft>
            </a:pPr>
            <a:r>
              <a:rPr lang="en-GB" sz="1400" dirty="0">
                <a:effectLst/>
                <a:latin typeface="Arial" panose="020B0604020202020204" pitchFamily="34" charset="0"/>
                <a:ea typeface="Calibri" panose="020F0502020204030204" pitchFamily="34" charset="0"/>
                <a:cs typeface="Arial" panose="020B0604020202020204" pitchFamily="34" charset="0"/>
              </a:rPr>
              <a:t>ACM (2018) Association for Computing Machinery. ACM Code of Ethics and Professional Conduct. Available from: </a:t>
            </a:r>
            <a:r>
              <a:rPr lang="en-GB" sz="14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https://www.acm.org/code-of-ethics</a:t>
            </a:r>
            <a:r>
              <a:rPr lang="en-GB" sz="1400" dirty="0">
                <a:effectLst/>
                <a:latin typeface="Arial" panose="020B0604020202020204" pitchFamily="34" charset="0"/>
                <a:ea typeface="Calibri" panose="020F0502020204030204" pitchFamily="34" charset="0"/>
                <a:cs typeface="Arial" panose="020B0604020202020204" pitchFamily="34" charset="0"/>
              </a:rPr>
              <a:t> [Accessed 12 March 2023].</a:t>
            </a:r>
            <a:endParaRPr lang="en-ZA"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Alexander, A, </a:t>
            </a:r>
            <a:r>
              <a:rPr lang="en-GB" sz="1400" dirty="0" err="1">
                <a:effectLst/>
                <a:latin typeface="Arial" panose="020B0604020202020204" pitchFamily="34" charset="0"/>
                <a:ea typeface="Times New Roman" panose="02020603050405020304" pitchFamily="18" charset="0"/>
                <a:cs typeface="Arial" panose="020B0604020202020204" pitchFamily="34" charset="0"/>
              </a:rPr>
              <a:t>Wijesinha</a:t>
            </a:r>
            <a:r>
              <a:rPr lang="en-GB" sz="1400" dirty="0">
                <a:effectLst/>
                <a:latin typeface="Arial" panose="020B0604020202020204" pitchFamily="34" charset="0"/>
                <a:ea typeface="Times New Roman" panose="02020603050405020304" pitchFamily="18" charset="0"/>
                <a:cs typeface="Arial" panose="020B0604020202020204" pitchFamily="34" charset="0"/>
              </a:rPr>
              <a:t>, A, &amp; </a:t>
            </a:r>
            <a:r>
              <a:rPr lang="en-GB" sz="1400" dirty="0" err="1">
                <a:effectLst/>
                <a:latin typeface="Arial" panose="020B0604020202020204" pitchFamily="34" charset="0"/>
                <a:ea typeface="Times New Roman" panose="02020603050405020304" pitchFamily="18" charset="0"/>
                <a:cs typeface="Arial" panose="020B0604020202020204" pitchFamily="34" charset="0"/>
              </a:rPr>
              <a:t>Karne</a:t>
            </a:r>
            <a:r>
              <a:rPr lang="en-GB" sz="1400" dirty="0">
                <a:effectLst/>
                <a:latin typeface="Arial" panose="020B0604020202020204" pitchFamily="34" charset="0"/>
                <a:ea typeface="Times New Roman" panose="02020603050405020304" pitchFamily="18" charset="0"/>
                <a:cs typeface="Arial" panose="020B0604020202020204" pitchFamily="34" charset="0"/>
              </a:rPr>
              <a:t>, R. (2009) ‘An evaluation of Secure Real-Time Transport Protocol (SRTP) performance for VoIP’,</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Third International Conference on Network and System Security, Queensland, Australia, 19-21 October. USA: Towson University. 95-101. Available from: </a:t>
            </a:r>
            <a:r>
              <a:rPr lang="en-GB" sz="1400" u="sng"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https://www.researchgate.net/publication/221204875_An_evaluation_of_Secure_Real-Time_Transport_Protocol_SRTP_performance_for_VoIP</a:t>
            </a:r>
            <a:r>
              <a:rPr lang="en-GB" sz="1400" dirty="0">
                <a:effectLst/>
                <a:latin typeface="Arial" panose="020B0604020202020204" pitchFamily="34" charset="0"/>
                <a:ea typeface="Times New Roman" panose="02020603050405020304" pitchFamily="18" charset="0"/>
                <a:cs typeface="Arial" panose="020B0604020202020204" pitchFamily="34" charset="0"/>
              </a:rPr>
              <a:t> [Accessed 16 March 2023].</a:t>
            </a:r>
            <a:endParaRPr lang="en-ZA" sz="14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Calibri" panose="020F0502020204030204" pitchFamily="34" charset="0"/>
                <a:cs typeface="Arial" panose="020B0604020202020204" pitchFamily="34" charset="0"/>
              </a:rPr>
              <a:t>BCS (2022) Code of Conduct for BCS Members. Available from: </a:t>
            </a:r>
            <a:r>
              <a:rPr lang="en-GB" sz="1400" u="sng" dirty="0">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https://www.bcs.org/media/2211/bcs-code-of-conduct.pdf</a:t>
            </a:r>
            <a:r>
              <a:rPr lang="en-GB" sz="1400" dirty="0">
                <a:effectLst/>
                <a:latin typeface="Arial" panose="020B0604020202020204" pitchFamily="34" charset="0"/>
                <a:ea typeface="Calibri" panose="020F0502020204030204" pitchFamily="34" charset="0"/>
                <a:cs typeface="Arial" panose="020B0604020202020204" pitchFamily="34" charset="0"/>
              </a:rPr>
              <a:t> [Accessed 14 March 2023].</a:t>
            </a:r>
            <a:endParaRPr lang="en-ZA"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Calibri" panose="020F0502020204030204" pitchFamily="34" charset="0"/>
                <a:cs typeface="Arial" panose="020B0604020202020204" pitchFamily="34" charset="0"/>
              </a:rPr>
              <a:t>Chakraborty, T., </a:t>
            </a:r>
            <a:r>
              <a:rPr lang="en-GB" sz="1400" dirty="0" err="1">
                <a:effectLst/>
                <a:latin typeface="Arial" panose="020B0604020202020204" pitchFamily="34" charset="0"/>
                <a:ea typeface="Calibri" panose="020F0502020204030204" pitchFamily="34" charset="0"/>
                <a:cs typeface="Arial" panose="020B0604020202020204" pitchFamily="34" charset="0"/>
              </a:rPr>
              <a:t>Misra</a:t>
            </a:r>
            <a:r>
              <a:rPr lang="en-GB" sz="1400" dirty="0">
                <a:effectLst/>
                <a:latin typeface="Arial" panose="020B0604020202020204" pitchFamily="34" charset="0"/>
                <a:ea typeface="Calibri" panose="020F0502020204030204" pitchFamily="34" charset="0"/>
                <a:cs typeface="Arial" panose="020B0604020202020204" pitchFamily="34" charset="0"/>
              </a:rPr>
              <a:t>, I, S., Prasad, R. (2019) </a:t>
            </a:r>
            <a:r>
              <a:rPr lang="en-GB" sz="1400" i="1" dirty="0">
                <a:effectLst/>
                <a:latin typeface="Arial" panose="020B0604020202020204" pitchFamily="34" charset="0"/>
                <a:ea typeface="Calibri" panose="020F0502020204030204" pitchFamily="34" charset="0"/>
                <a:cs typeface="Arial" panose="020B0604020202020204" pitchFamily="34" charset="0"/>
              </a:rPr>
              <a:t>VoIP Protocol Fundamentals. In: VoIP Technology: Applications and Challenges. </a:t>
            </a:r>
            <a:r>
              <a:rPr lang="en-GB" sz="1400" dirty="0">
                <a:effectLst/>
                <a:latin typeface="Arial" panose="020B0604020202020204" pitchFamily="34" charset="0"/>
                <a:ea typeface="Calibri" panose="020F0502020204030204" pitchFamily="34" charset="0"/>
                <a:cs typeface="Arial" panose="020B0604020202020204" pitchFamily="34" charset="0"/>
              </a:rPr>
              <a:t>1st ed. New York City: Springer, Cham. Available from: </a:t>
            </a:r>
            <a:r>
              <a:rPr lang="en-GB" sz="1400" u="sng" dirty="0">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https://link.springer.com/chapter/10.1007/978-3-319-95594-0_2</a:t>
            </a:r>
            <a:r>
              <a:rPr lang="en-GB" sz="1400" dirty="0">
                <a:effectLst/>
                <a:latin typeface="Arial" panose="020B0604020202020204" pitchFamily="34" charset="0"/>
                <a:ea typeface="Calibri" panose="020F0502020204030204" pitchFamily="34" charset="0"/>
                <a:cs typeface="Arial" panose="020B0604020202020204" pitchFamily="34" charset="0"/>
              </a:rPr>
              <a:t> [Accessed 18 March 2023].</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ZA" sz="1400" dirty="0">
                <a:effectLst/>
                <a:latin typeface="Arial" panose="020B0604020202020204" pitchFamily="34" charset="0"/>
                <a:ea typeface="Calibri" panose="020F0502020204030204" pitchFamily="34" charset="0"/>
                <a:cs typeface="Arial" panose="020B0604020202020204" pitchFamily="34" charset="0"/>
              </a:rPr>
              <a:t>Internet Engineering Task Force - IETF (2012). Session Initiation Protocol (SIP). Available from: </a:t>
            </a:r>
            <a:r>
              <a:rPr lang="en-ZA" sz="1400" u="sng" dirty="0">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https://tools.ietf.org/html/rfc3261</a:t>
            </a:r>
            <a:r>
              <a:rPr lang="en-GB" sz="1400" dirty="0">
                <a:effectLst/>
                <a:latin typeface="Arial" panose="020B0604020202020204" pitchFamily="34" charset="0"/>
                <a:ea typeface="Calibri" panose="020F0502020204030204" pitchFamily="34" charset="0"/>
                <a:cs typeface="Arial" panose="020B0604020202020204" pitchFamily="34" charset="0"/>
              </a:rPr>
              <a:t> [Accessed 25 March 2023].</a:t>
            </a:r>
            <a:endParaRPr lang="en-ZA" sz="1400" dirty="0">
              <a:latin typeface="Arial" panose="020B0604020202020204" pitchFamily="34" charset="0"/>
              <a:ea typeface="Calibri" panose="020F0502020204030204" pitchFamily="34" charset="0"/>
              <a:cs typeface="Arial" panose="020B0604020202020204" pitchFamily="34" charset="0"/>
            </a:endParaRPr>
          </a:p>
        </p:txBody>
      </p:sp>
      <p:pic>
        <p:nvPicPr>
          <p:cNvPr id="7" name="Audio 6">
            <a:hlinkClick r:id="" action="ppaction://media"/>
            <a:extLst>
              <a:ext uri="{FF2B5EF4-FFF2-40B4-BE49-F238E27FC236}">
                <a16:creationId xmlns:a16="http://schemas.microsoft.com/office/drawing/2014/main" id="{6C33FD22-6CB3-6A07-FD44-6477BEC63C4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18966125"/>
      </p:ext>
    </p:extLst>
  </p:cSld>
  <p:clrMapOvr>
    <a:masterClrMapping/>
  </p:clrMapOvr>
  <mc:AlternateContent xmlns:mc="http://schemas.openxmlformats.org/markup-compatibility/2006" xmlns:p14="http://schemas.microsoft.com/office/powerpoint/2010/main">
    <mc:Choice Requires="p14">
      <p:transition spd="slow" p14:dur="2000" advTm="3658"/>
    </mc:Choice>
    <mc:Fallback xmlns="">
      <p:transition spd="slow" advTm="3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46" name="Decorative Circles">
            <a:extLst>
              <a:ext uri="{FF2B5EF4-FFF2-40B4-BE49-F238E27FC236}">
                <a16:creationId xmlns:a16="http://schemas.microsoft.com/office/drawing/2014/main" id="{9215E110-AB5D-437B-9906-4A431F695E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53192"/>
            <a:ext cx="2260285" cy="6604807"/>
            <a:chOff x="9951383" y="253192"/>
            <a:chExt cx="2260285" cy="6604807"/>
          </a:xfrm>
        </p:grpSpPr>
        <p:sp>
          <p:nvSpPr>
            <p:cNvPr id="47" name="Oval 46">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2531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27694" y="749878"/>
              <a:ext cx="202144" cy="202144"/>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1912" y="6317717"/>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85" name="Title 1">
            <a:extLst>
              <a:ext uri="{FF2B5EF4-FFF2-40B4-BE49-F238E27FC236}">
                <a16:creationId xmlns:a16="http://schemas.microsoft.com/office/drawing/2014/main" id="{2B675359-E8E5-EBCA-D271-47D9158FDFBA}"/>
              </a:ext>
            </a:extLst>
          </p:cNvPr>
          <p:cNvSpPr txBox="1">
            <a:spLocks/>
          </p:cNvSpPr>
          <p:nvPr/>
        </p:nvSpPr>
        <p:spPr>
          <a:xfrm>
            <a:off x="2719996" y="222988"/>
            <a:ext cx="6502761" cy="1708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lgn="ctr"/>
            <a:r>
              <a:rPr lang="en-ZA" sz="4800" b="1" kern="0" dirty="0">
                <a:latin typeface="Arial" panose="020B0604020202020204" pitchFamily="34" charset="0"/>
                <a:cs typeface="Times New Roman" panose="02020603050405020304" pitchFamily="18" charset="0"/>
              </a:rPr>
              <a:t>References</a:t>
            </a:r>
            <a:endParaRPr lang="en-US" sz="4800" dirty="0"/>
          </a:p>
        </p:txBody>
      </p:sp>
      <p:sp>
        <p:nvSpPr>
          <p:cNvPr id="3" name="TextBox 2">
            <a:extLst>
              <a:ext uri="{FF2B5EF4-FFF2-40B4-BE49-F238E27FC236}">
                <a16:creationId xmlns:a16="http://schemas.microsoft.com/office/drawing/2014/main" id="{9D4C8354-BEA8-B194-D3E2-2550F5C3A85A}"/>
              </a:ext>
            </a:extLst>
          </p:cNvPr>
          <p:cNvSpPr txBox="1"/>
          <p:nvPr/>
        </p:nvSpPr>
        <p:spPr>
          <a:xfrm>
            <a:off x="927630" y="1643737"/>
            <a:ext cx="10718101" cy="4770986"/>
          </a:xfrm>
          <a:prstGeom prst="rect">
            <a:avLst/>
          </a:prstGeom>
          <a:noFill/>
        </p:spPr>
        <p:txBody>
          <a:bodyPr wrap="square">
            <a:spAutoFit/>
          </a:bodyPr>
          <a:lstStyle/>
          <a:p>
            <a:pPr>
              <a:lnSpc>
                <a:spcPct val="115000"/>
              </a:lnSpc>
              <a:spcBef>
                <a:spcPts val="1200"/>
              </a:spcBef>
              <a:spcAft>
                <a:spcPts val="1200"/>
              </a:spcAft>
            </a:pPr>
            <a:r>
              <a:rPr lang="en-ZA" sz="1400" dirty="0">
                <a:effectLst/>
                <a:latin typeface="Arial" panose="020B0604020202020204" pitchFamily="34" charset="0"/>
                <a:ea typeface="Calibri" panose="020F0502020204030204" pitchFamily="34" charset="0"/>
                <a:cs typeface="Arial" panose="020B0604020202020204" pitchFamily="34" charset="0"/>
              </a:rPr>
              <a:t>Internet Engineering Task Force – IETF (2008). Transport Layer Security (TLS). Available from: </a:t>
            </a:r>
            <a:r>
              <a:rPr lang="en-ZA" sz="14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https://tools.ietf.org/html/rfc5246</a:t>
            </a:r>
            <a:r>
              <a:rPr lang="en-GB" sz="1400" dirty="0">
                <a:effectLst/>
                <a:latin typeface="Arial" panose="020B0604020202020204" pitchFamily="34" charset="0"/>
                <a:ea typeface="Calibri" panose="020F0502020204030204" pitchFamily="34" charset="0"/>
                <a:cs typeface="Arial" panose="020B0604020202020204" pitchFamily="34" charset="0"/>
              </a:rPr>
              <a:t> [Accessed 25 March 2023].</a:t>
            </a:r>
            <a:endParaRPr lang="en-ZA"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Calibri" panose="020F0502020204030204" pitchFamily="34" charset="0"/>
                <a:cs typeface="Arial" panose="020B0604020202020204" pitchFamily="34" charset="0"/>
              </a:rPr>
              <a:t>Kumar, V, &amp; Roy, O, P. (2021) Security and Challenges in Voice over Internet Protocols: A Survey. </a:t>
            </a:r>
            <a:r>
              <a:rPr lang="en-GB" sz="1400" i="1" dirty="0">
                <a:effectLst/>
                <a:latin typeface="Arial" panose="020B0604020202020204" pitchFamily="34" charset="0"/>
                <a:ea typeface="Calibri" panose="020F0502020204030204" pitchFamily="34" charset="0"/>
                <a:cs typeface="Arial" panose="020B0604020202020204" pitchFamily="34" charset="0"/>
              </a:rPr>
              <a:t>IOP Conference Series: Materials Science and Engineering</a:t>
            </a:r>
            <a:r>
              <a:rPr lang="en-GB" sz="1400" dirty="0">
                <a:effectLst/>
                <a:latin typeface="Arial" panose="020B0604020202020204" pitchFamily="34" charset="0"/>
                <a:ea typeface="Calibri" panose="020F0502020204030204" pitchFamily="34" charset="0"/>
                <a:cs typeface="Arial" panose="020B0604020202020204" pitchFamily="34" charset="0"/>
              </a:rPr>
              <a:t> 1020(1): 1-10. Available from: </a:t>
            </a:r>
            <a:r>
              <a:rPr lang="en-GB" sz="14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https://iopscience.iop.org/article/10.1088/1757-899X/1020/1/012020/meta</a:t>
            </a:r>
            <a:r>
              <a:rPr lang="en-GB" sz="1400" dirty="0">
                <a:effectLst/>
                <a:latin typeface="Arial" panose="020B0604020202020204" pitchFamily="34" charset="0"/>
                <a:ea typeface="Calibri" panose="020F0502020204030204" pitchFamily="34" charset="0"/>
                <a:cs typeface="Arial" panose="020B0604020202020204" pitchFamily="34" charset="0"/>
              </a:rPr>
              <a:t> [Accessed 16 March 2023].</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US" sz="1400" dirty="0">
                <a:effectLst/>
                <a:latin typeface="Arial" panose="020B0604020202020204" pitchFamily="34" charset="0"/>
                <a:ea typeface="Calibri" panose="020F0502020204030204" pitchFamily="34" charset="0"/>
                <a:cs typeface="Arial" panose="020B0604020202020204" pitchFamily="34" charset="0"/>
              </a:rPr>
              <a:t>Muhammad, Z, H &amp; Muhammad, Z, H. (2017) Collective Study On Security Threats In VOIP Networks. Available from: </a:t>
            </a:r>
            <a:r>
              <a:rPr lang="en-US" sz="14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https://www.researchgate.net/publication/335442373_Collective_Study_On_Security_Threats_In_VOIP_Networks/citation/download</a:t>
            </a:r>
            <a:r>
              <a:rPr lang="en-US" sz="1400" dirty="0">
                <a:effectLst/>
                <a:latin typeface="Arial" panose="020B0604020202020204" pitchFamily="34" charset="0"/>
                <a:ea typeface="Calibri" panose="020F0502020204030204" pitchFamily="34" charset="0"/>
                <a:cs typeface="Arial" panose="020B0604020202020204" pitchFamily="34" charset="0"/>
              </a:rPr>
              <a:t> [Accessed 22 March 2023].</a:t>
            </a:r>
            <a:endParaRPr lang="en-ZA"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Neacşu, E, &amp; Şchiopu, P. (2020) ‘An Analysis of Security Threats in VoIP Communication Systems,’ </a:t>
            </a:r>
            <a:r>
              <a:rPr lang="en-GB" sz="1400" i="1" dirty="0">
                <a:effectLst/>
                <a:latin typeface="Arial" panose="020B0604020202020204" pitchFamily="34" charset="0"/>
                <a:ea typeface="Times New Roman" panose="02020603050405020304" pitchFamily="18" charset="0"/>
                <a:cs typeface="Arial" panose="020B0604020202020204" pitchFamily="34" charset="0"/>
              </a:rPr>
              <a:t>12th International Conference on Electronics, Computers and Artificial Intelligence (ECAI)</a:t>
            </a:r>
            <a:r>
              <a:rPr lang="en-GB" sz="1400" dirty="0">
                <a:effectLst/>
                <a:latin typeface="Arial" panose="020B0604020202020204" pitchFamily="34" charset="0"/>
                <a:ea typeface="Times New Roman" panose="02020603050405020304" pitchFamily="18" charset="0"/>
                <a:cs typeface="Arial" panose="020B0604020202020204" pitchFamily="34" charset="0"/>
              </a:rPr>
              <a:t>, Bucharest, Romania, 25-27 June. Piscataway, NJ: IEEE. 1-6. Available from: </a:t>
            </a:r>
            <a:r>
              <a:rPr lang="en-GB" sz="1400" u="sng"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https://ieeexplore.ieee.org/document/9223162</a:t>
            </a:r>
            <a:r>
              <a:rPr lang="en-GB" sz="1400" dirty="0">
                <a:effectLst/>
                <a:latin typeface="Arial" panose="020B0604020202020204" pitchFamily="34" charset="0"/>
                <a:ea typeface="Times New Roman" panose="02020603050405020304" pitchFamily="18" charset="0"/>
                <a:cs typeface="Arial" panose="020B0604020202020204" pitchFamily="34" charset="0"/>
              </a:rPr>
              <a:t> [Accessed 16 March 2023].</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200"/>
              </a:spcBef>
              <a:spcAft>
                <a:spcPts val="1200"/>
              </a:spcAft>
            </a:pPr>
            <a:r>
              <a:rPr lang="en-GB" sz="1400" dirty="0">
                <a:effectLst/>
                <a:latin typeface="Arial" panose="020B0604020202020204" pitchFamily="34" charset="0"/>
                <a:ea typeface="Calibri" panose="020F0502020204030204" pitchFamily="34" charset="0"/>
                <a:cs typeface="Arial" panose="020B0604020202020204" pitchFamily="34" charset="0"/>
              </a:rPr>
              <a:t>Suthar, D, &amp; </a:t>
            </a:r>
            <a:r>
              <a:rPr lang="en-GB" sz="1400" dirty="0" err="1">
                <a:effectLst/>
                <a:latin typeface="Arial" panose="020B0604020202020204" pitchFamily="34" charset="0"/>
                <a:ea typeface="Calibri" panose="020F0502020204030204" pitchFamily="34" charset="0"/>
                <a:cs typeface="Arial" panose="020B0604020202020204" pitchFamily="34" charset="0"/>
              </a:rPr>
              <a:t>Rughani</a:t>
            </a:r>
            <a:r>
              <a:rPr lang="en-GB" sz="1400" dirty="0">
                <a:effectLst/>
                <a:latin typeface="Arial" panose="020B0604020202020204" pitchFamily="34" charset="0"/>
                <a:ea typeface="Calibri" panose="020F0502020204030204" pitchFamily="34" charset="0"/>
                <a:cs typeface="Arial" panose="020B0604020202020204" pitchFamily="34" charset="0"/>
              </a:rPr>
              <a:t>, H, R. (2020) ‘A Comprehensive Study of VoIP Security’, </a:t>
            </a:r>
            <a:r>
              <a:rPr lang="en-GB" sz="1400" i="1" dirty="0">
                <a:effectLst/>
                <a:latin typeface="Arial" panose="020B0604020202020204" pitchFamily="34" charset="0"/>
                <a:ea typeface="Times New Roman" panose="02020603050405020304" pitchFamily="18" charset="0"/>
                <a:cs typeface="Arial" panose="020B0604020202020204" pitchFamily="34" charset="0"/>
              </a:rPr>
              <a:t>2nd International Conference on Advances in Computing, Communication Control and Networking (ICACCCN). </a:t>
            </a:r>
            <a:r>
              <a:rPr lang="en-GB" sz="1400" dirty="0">
                <a:effectLst/>
                <a:latin typeface="Arial" panose="020B0604020202020204" pitchFamily="34" charset="0"/>
                <a:ea typeface="Calibri" panose="020F0502020204030204" pitchFamily="34" charset="0"/>
                <a:cs typeface="Arial" panose="020B0604020202020204" pitchFamily="34" charset="0"/>
              </a:rPr>
              <a:t>Greater Noida, India, 18-19 December. Piscataway, NJ: IEEE. 812-817. Available from: </a:t>
            </a:r>
            <a:r>
              <a:rPr lang="en-GB" sz="1400" u="sng"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https://ieeexplore.ieee.org/document/9362943</a:t>
            </a:r>
            <a:r>
              <a:rPr lang="en-GB" sz="1400" dirty="0">
                <a:effectLst/>
                <a:latin typeface="Arial" panose="020B0604020202020204" pitchFamily="34" charset="0"/>
                <a:ea typeface="Times New Roman" panose="02020603050405020304" pitchFamily="18" charset="0"/>
                <a:cs typeface="Arial" panose="020B0604020202020204" pitchFamily="34" charset="0"/>
              </a:rPr>
              <a:t> [Accessed 16 March 2023].</a:t>
            </a: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63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5F9ABC0-0FAF-4B13-B896-1F95F45EAE52}"/>
              </a:ext>
            </a:extLst>
          </p:cNvPr>
          <p:cNvGrpSpPr/>
          <p:nvPr/>
        </p:nvGrpSpPr>
        <p:grpSpPr>
          <a:xfrm>
            <a:off x="7584183" y="5238656"/>
            <a:ext cx="2714636" cy="1036217"/>
            <a:chOff x="6669780" y="5238656"/>
            <a:chExt cx="2714636" cy="1036217"/>
          </a:xfrm>
        </p:grpSpPr>
        <p:sp>
          <p:nvSpPr>
            <p:cNvPr id="6" name="Isosceles Triangle 5">
              <a:extLst>
                <a:ext uri="{FF2B5EF4-FFF2-40B4-BE49-F238E27FC236}">
                  <a16:creationId xmlns:a16="http://schemas.microsoft.com/office/drawing/2014/main" id="{F718E91A-04EC-4DFE-9AC8-AC53DFEE43B0}"/>
                </a:ext>
              </a:extLst>
            </p:cNvPr>
            <p:cNvSpPr/>
            <p:nvPr/>
          </p:nvSpPr>
          <p:spPr bwMode="auto">
            <a:xfrm rot="10800000" flipH="1">
              <a:off x="6686768" y="6144483"/>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4A1B3B-9466-461A-B299-3097D9B192C2}"/>
                </a:ext>
              </a:extLst>
            </p:cNvPr>
            <p:cNvSpPr/>
            <p:nvPr/>
          </p:nvSpPr>
          <p:spPr bwMode="auto">
            <a:xfrm flipH="1">
              <a:off x="7046621" y="5238656"/>
              <a:ext cx="2337795" cy="1036217"/>
            </a:xfrm>
            <a:prstGeom prst="rect">
              <a:avLst/>
            </a:prstGeom>
            <a:gradFill flip="none" rotWithShape="1">
              <a:gsLst>
                <a:gs pos="34000">
                  <a:srgbClr val="40B0FF"/>
                </a:gs>
                <a:gs pos="100000">
                  <a:srgbClr val="338DCD"/>
                </a:gs>
              </a:gsLst>
              <a:lin ang="10800000" scaled="1"/>
              <a:tileRect/>
            </a:gradFill>
            <a:ln>
              <a:noFill/>
            </a:ln>
          </p:spPr>
          <p:txBody>
            <a:bodyPr vert="horz" wrap="square" lIns="91440" tIns="45720" rIns="91440" bIns="45720" numCol="1" rtlCol="0" anchor="ctr" anchorCtr="0" compatLnSpc="1">
              <a:prstTxWarp prst="textNoShape">
                <a:avLst/>
              </a:prstTxWarp>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C856BA1-274F-477D-A8D8-1ECC882424DD}"/>
                </a:ext>
              </a:extLst>
            </p:cNvPr>
            <p:cNvSpPr/>
            <p:nvPr/>
          </p:nvSpPr>
          <p:spPr bwMode="auto">
            <a:xfrm flipH="1">
              <a:off x="6669780" y="5238656"/>
              <a:ext cx="802518" cy="1036217"/>
            </a:xfrm>
            <a:prstGeom prst="rect">
              <a:avLst/>
            </a:prstGeom>
            <a:solidFill>
              <a:srgbClr val="65BF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86B85890-F5A7-467C-83FB-3D04BBE9F92B}"/>
              </a:ext>
            </a:extLst>
          </p:cNvPr>
          <p:cNvSpPr/>
          <p:nvPr/>
        </p:nvSpPr>
        <p:spPr>
          <a:xfrm flipH="1">
            <a:off x="8575558" y="5572098"/>
            <a:ext cx="1534401" cy="369332"/>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References</a:t>
            </a:r>
          </a:p>
        </p:txBody>
      </p:sp>
      <p:grpSp>
        <p:nvGrpSpPr>
          <p:cNvPr id="80" name="Group 79">
            <a:extLst>
              <a:ext uri="{FF2B5EF4-FFF2-40B4-BE49-F238E27FC236}">
                <a16:creationId xmlns:a16="http://schemas.microsoft.com/office/drawing/2014/main" id="{1F0BC172-9065-4C9C-A3FB-2924B4C6CC6A}"/>
              </a:ext>
            </a:extLst>
          </p:cNvPr>
          <p:cNvGrpSpPr/>
          <p:nvPr/>
        </p:nvGrpSpPr>
        <p:grpSpPr>
          <a:xfrm flipH="1">
            <a:off x="7841874" y="5496415"/>
            <a:ext cx="297024" cy="520142"/>
            <a:chOff x="6029244" y="5490586"/>
            <a:chExt cx="297024" cy="520142"/>
          </a:xfrm>
          <a:solidFill>
            <a:schemeClr val="tx1"/>
          </a:solidFill>
        </p:grpSpPr>
        <p:sp>
          <p:nvSpPr>
            <p:cNvPr id="61" name="TextBox 60">
              <a:extLst>
                <a:ext uri="{FF2B5EF4-FFF2-40B4-BE49-F238E27FC236}">
                  <a16:creationId xmlns:a16="http://schemas.microsoft.com/office/drawing/2014/main" id="{F193BC08-A9B7-4F07-B11E-370D025D8336}"/>
                </a:ext>
              </a:extLst>
            </p:cNvPr>
            <p:cNvSpPr txBox="1"/>
            <p:nvPr/>
          </p:nvSpPr>
          <p:spPr>
            <a:xfrm flipH="1">
              <a:off x="6246129" y="5490586"/>
              <a:ext cx="80139" cy="520142"/>
            </a:xfrm>
            <a:custGeom>
              <a:avLst/>
              <a:gdLst/>
              <a:ahLst/>
              <a:cxnLst/>
              <a:rect l="l" t="t" r="r" b="b"/>
              <a:pathLst>
                <a:path w="63996" h="312981">
                  <a:moveTo>
                    <a:pt x="24198" y="0"/>
                  </a:moveTo>
                  <a:lnTo>
                    <a:pt x="63996" y="0"/>
                  </a:lnTo>
                  <a:lnTo>
                    <a:pt x="63996" y="312981"/>
                  </a:lnTo>
                  <a:lnTo>
                    <a:pt x="17998" y="312981"/>
                  </a:lnTo>
                  <a:lnTo>
                    <a:pt x="17998" y="92194"/>
                  </a:lnTo>
                  <a:lnTo>
                    <a:pt x="0" y="92194"/>
                  </a:lnTo>
                  <a:lnTo>
                    <a:pt x="0" y="85995"/>
                  </a:lnTo>
                  <a:lnTo>
                    <a:pt x="24198"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E8A5477-6953-4B00-95D7-9C5F13011B87}"/>
                </a:ext>
              </a:extLst>
            </p:cNvPr>
            <p:cNvSpPr txBox="1"/>
            <p:nvPr/>
          </p:nvSpPr>
          <p:spPr>
            <a:xfrm flipH="1">
              <a:off x="6029244" y="5490586"/>
              <a:ext cx="192335" cy="520142"/>
            </a:xfrm>
            <a:custGeom>
              <a:avLst/>
              <a:gdLst/>
              <a:ahLst/>
              <a:cxnLst/>
              <a:rect l="l" t="t" r="r" b="b"/>
              <a:pathLst>
                <a:path w="153591" h="312981">
                  <a:moveTo>
                    <a:pt x="28398" y="0"/>
                  </a:moveTo>
                  <a:lnTo>
                    <a:pt x="125392" y="0"/>
                  </a:lnTo>
                  <a:cubicBezTo>
                    <a:pt x="144191" y="0"/>
                    <a:pt x="153591" y="9599"/>
                    <a:pt x="153591" y="28798"/>
                  </a:cubicBezTo>
                  <a:lnTo>
                    <a:pt x="153591" y="284382"/>
                  </a:lnTo>
                  <a:cubicBezTo>
                    <a:pt x="153591"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4" y="272783"/>
                  </a:lnTo>
                  <a:lnTo>
                    <a:pt x="107794"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80F21DD1-7723-4865-B31C-0498D0FA0A48}"/>
              </a:ext>
            </a:extLst>
          </p:cNvPr>
          <p:cNvGrpSpPr/>
          <p:nvPr/>
        </p:nvGrpSpPr>
        <p:grpSpPr>
          <a:xfrm>
            <a:off x="3343000" y="5238656"/>
            <a:ext cx="2714635" cy="1036217"/>
            <a:chOff x="2428597" y="5238656"/>
            <a:chExt cx="2714635" cy="1036217"/>
          </a:xfrm>
        </p:grpSpPr>
        <p:sp>
          <p:nvSpPr>
            <p:cNvPr id="16" name="Isosceles Triangle 15">
              <a:extLst>
                <a:ext uri="{FF2B5EF4-FFF2-40B4-BE49-F238E27FC236}">
                  <a16:creationId xmlns:a16="http://schemas.microsoft.com/office/drawing/2014/main" id="{5307CE09-D2ED-4F39-9100-E240436781F9}"/>
                </a:ext>
              </a:extLst>
            </p:cNvPr>
            <p:cNvSpPr/>
            <p:nvPr/>
          </p:nvSpPr>
          <p:spPr bwMode="auto">
            <a:xfrm rot="10800000" flipH="1">
              <a:off x="2445584" y="6144483"/>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999E015-58E3-4D0A-86D4-F5AE45041E9E}"/>
                </a:ext>
              </a:extLst>
            </p:cNvPr>
            <p:cNvSpPr/>
            <p:nvPr/>
          </p:nvSpPr>
          <p:spPr bwMode="auto">
            <a:xfrm flipH="1">
              <a:off x="2805437" y="5238656"/>
              <a:ext cx="2337795" cy="1036217"/>
            </a:xfrm>
            <a:prstGeom prst="rect">
              <a:avLst/>
            </a:prstGeom>
            <a:gradFill flip="none" rotWithShape="1">
              <a:gsLst>
                <a:gs pos="34000">
                  <a:srgbClr val="003860"/>
                </a:gs>
                <a:gs pos="100000">
                  <a:srgbClr val="002D4D"/>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9EDF1C2-B85C-4B21-B0C0-F15327567DD2}"/>
                </a:ext>
              </a:extLst>
            </p:cNvPr>
            <p:cNvSpPr/>
            <p:nvPr/>
          </p:nvSpPr>
          <p:spPr bwMode="auto">
            <a:xfrm flipH="1">
              <a:off x="2428597" y="5238656"/>
              <a:ext cx="802518" cy="1036217"/>
            </a:xfrm>
            <a:prstGeom prst="rect">
              <a:avLst/>
            </a:prstGeom>
            <a:solidFill>
              <a:srgbClr val="325F7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4CB4B0F7-95E4-49FB-8F45-9ADD6804BAE6}"/>
              </a:ext>
            </a:extLst>
          </p:cNvPr>
          <p:cNvSpPr/>
          <p:nvPr/>
        </p:nvSpPr>
        <p:spPr>
          <a:xfrm flipH="1">
            <a:off x="4443539" y="5433600"/>
            <a:ext cx="1316076"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Literature Review</a:t>
            </a:r>
          </a:p>
        </p:txBody>
      </p:sp>
      <p:grpSp>
        <p:nvGrpSpPr>
          <p:cNvPr id="59" name="Group 58">
            <a:extLst>
              <a:ext uri="{FF2B5EF4-FFF2-40B4-BE49-F238E27FC236}">
                <a16:creationId xmlns:a16="http://schemas.microsoft.com/office/drawing/2014/main" id="{A4F98178-3089-4123-874D-1FEAA8007CF6}"/>
              </a:ext>
            </a:extLst>
          </p:cNvPr>
          <p:cNvGrpSpPr/>
          <p:nvPr/>
        </p:nvGrpSpPr>
        <p:grpSpPr>
          <a:xfrm flipH="1">
            <a:off x="3533350" y="5496415"/>
            <a:ext cx="413952" cy="520142"/>
            <a:chOff x="1720719" y="5490586"/>
            <a:chExt cx="413952" cy="520142"/>
          </a:xfrm>
          <a:solidFill>
            <a:schemeClr val="tx1"/>
          </a:solidFill>
        </p:grpSpPr>
        <p:sp>
          <p:nvSpPr>
            <p:cNvPr id="63" name="TextBox 62">
              <a:extLst>
                <a:ext uri="{FF2B5EF4-FFF2-40B4-BE49-F238E27FC236}">
                  <a16:creationId xmlns:a16="http://schemas.microsoft.com/office/drawing/2014/main" id="{2B4657AC-AABE-4CEC-88AC-401961CE7D27}"/>
                </a:ext>
              </a:extLst>
            </p:cNvPr>
            <p:cNvSpPr txBox="1"/>
            <p:nvPr/>
          </p:nvSpPr>
          <p:spPr>
            <a:xfrm flipH="1">
              <a:off x="1942336" y="5490586"/>
              <a:ext cx="192335" cy="520142"/>
            </a:xfrm>
            <a:custGeom>
              <a:avLst/>
              <a:gdLst/>
              <a:ahLst/>
              <a:cxnLst/>
              <a:rect l="l" t="t" r="r" b="b"/>
              <a:pathLst>
                <a:path w="153591" h="312981">
                  <a:moveTo>
                    <a:pt x="28398" y="0"/>
                  </a:moveTo>
                  <a:lnTo>
                    <a:pt x="125392" y="0"/>
                  </a:lnTo>
                  <a:cubicBezTo>
                    <a:pt x="144191" y="0"/>
                    <a:pt x="153591" y="9599"/>
                    <a:pt x="153591" y="28798"/>
                  </a:cubicBezTo>
                  <a:lnTo>
                    <a:pt x="153591" y="284382"/>
                  </a:lnTo>
                  <a:cubicBezTo>
                    <a:pt x="153591"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3" y="272783"/>
                  </a:lnTo>
                  <a:lnTo>
                    <a:pt x="107793"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411DD6E-5B39-4572-BA6F-3FAF7C07A7C0}"/>
                </a:ext>
              </a:extLst>
            </p:cNvPr>
            <p:cNvSpPr txBox="1"/>
            <p:nvPr/>
          </p:nvSpPr>
          <p:spPr>
            <a:xfrm flipH="1">
              <a:off x="1720719" y="5490586"/>
              <a:ext cx="187827" cy="520142"/>
            </a:xfrm>
            <a:custGeom>
              <a:avLst/>
              <a:gdLst/>
              <a:ahLst/>
              <a:cxnLst/>
              <a:rect l="l" t="t" r="r" b="b"/>
              <a:pathLst>
                <a:path w="149991" h="312981">
                  <a:moveTo>
                    <a:pt x="5000" y="0"/>
                  </a:moveTo>
                  <a:lnTo>
                    <a:pt x="147791" y="0"/>
                  </a:lnTo>
                  <a:lnTo>
                    <a:pt x="147791" y="40997"/>
                  </a:lnTo>
                  <a:lnTo>
                    <a:pt x="48397" y="40997"/>
                  </a:lnTo>
                  <a:lnTo>
                    <a:pt x="45397" y="112193"/>
                  </a:lnTo>
                  <a:lnTo>
                    <a:pt x="121593" y="112193"/>
                  </a:lnTo>
                  <a:cubicBezTo>
                    <a:pt x="140525" y="112193"/>
                    <a:pt x="149991" y="121659"/>
                    <a:pt x="149991" y="140591"/>
                  </a:cubicBezTo>
                  <a:lnTo>
                    <a:pt x="149991" y="284382"/>
                  </a:lnTo>
                  <a:cubicBezTo>
                    <a:pt x="149991" y="303448"/>
                    <a:pt x="140525" y="312981"/>
                    <a:pt x="121593" y="312981"/>
                  </a:cubicBezTo>
                  <a:lnTo>
                    <a:pt x="27798" y="312981"/>
                  </a:lnTo>
                  <a:cubicBezTo>
                    <a:pt x="9266" y="312981"/>
                    <a:pt x="0" y="303448"/>
                    <a:pt x="0" y="284382"/>
                  </a:cubicBezTo>
                  <a:lnTo>
                    <a:pt x="0" y="212187"/>
                  </a:lnTo>
                  <a:lnTo>
                    <a:pt x="45997" y="212187"/>
                  </a:lnTo>
                  <a:lnTo>
                    <a:pt x="45997" y="272783"/>
                  </a:lnTo>
                  <a:lnTo>
                    <a:pt x="103994" y="272783"/>
                  </a:lnTo>
                  <a:lnTo>
                    <a:pt x="103994" y="152391"/>
                  </a:lnTo>
                  <a:lnTo>
                    <a:pt x="0" y="152391"/>
                  </a:lnTo>
                  <a:lnTo>
                    <a:pt x="500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F0CB886A-0032-4B5A-8BF8-3C59B63EDB72}"/>
              </a:ext>
            </a:extLst>
          </p:cNvPr>
          <p:cNvGrpSpPr/>
          <p:nvPr/>
        </p:nvGrpSpPr>
        <p:grpSpPr>
          <a:xfrm>
            <a:off x="7955757" y="4201514"/>
            <a:ext cx="2722052" cy="1036217"/>
            <a:chOff x="7041354" y="4201514"/>
            <a:chExt cx="2722052" cy="1036217"/>
          </a:xfrm>
        </p:grpSpPr>
        <p:sp>
          <p:nvSpPr>
            <p:cNvPr id="11" name="Isosceles Triangle 10">
              <a:extLst>
                <a:ext uri="{FF2B5EF4-FFF2-40B4-BE49-F238E27FC236}">
                  <a16:creationId xmlns:a16="http://schemas.microsoft.com/office/drawing/2014/main" id="{8403D71B-3A0E-427F-9574-FB37E5B2C127}"/>
                </a:ext>
              </a:extLst>
            </p:cNvPr>
            <p:cNvSpPr/>
            <p:nvPr/>
          </p:nvSpPr>
          <p:spPr bwMode="auto">
            <a:xfrm rot="10800000" flipH="1">
              <a:off x="7041354" y="5112104"/>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B10E15D-0863-449F-844D-C21F0683700F}"/>
                </a:ext>
              </a:extLst>
            </p:cNvPr>
            <p:cNvSpPr/>
            <p:nvPr/>
          </p:nvSpPr>
          <p:spPr bwMode="auto">
            <a:xfrm flipH="1">
              <a:off x="7425611" y="4201514"/>
              <a:ext cx="2337795" cy="1036217"/>
            </a:xfrm>
            <a:prstGeom prst="rect">
              <a:avLst/>
            </a:prstGeom>
            <a:gradFill flip="none" rotWithShape="1">
              <a:gsLst>
                <a:gs pos="34000">
                  <a:srgbClr val="2A93FB"/>
                </a:gs>
                <a:gs pos="100000">
                  <a:srgbClr val="2276CA"/>
                </a:gs>
              </a:gsLst>
              <a:lin ang="10800000" scaled="1"/>
              <a:tileRect/>
            </a:gradFill>
            <a:ln>
              <a:noFill/>
            </a:ln>
          </p:spPr>
          <p:txBody>
            <a:bodyPr vert="horz" wrap="square" lIns="91440" tIns="45720" rIns="91440" bIns="45720" numCol="1" rtlCol="0" anchor="ctr" anchorCtr="0" compatLnSpc="1">
              <a:prstTxWarp prst="textNoShape">
                <a:avLst/>
              </a:prstTxWarp>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7BD7C53-8EB9-407B-AAF0-85D098D9DEFD}"/>
                </a:ext>
              </a:extLst>
            </p:cNvPr>
            <p:cNvSpPr/>
            <p:nvPr/>
          </p:nvSpPr>
          <p:spPr bwMode="auto">
            <a:xfrm flipH="1">
              <a:off x="7071996" y="4201514"/>
              <a:ext cx="802518" cy="1036217"/>
            </a:xfrm>
            <a:prstGeom prst="rect">
              <a:avLst/>
            </a:prstGeom>
            <a:solidFill>
              <a:srgbClr val="54A8FC"/>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15" name="Rectangle 14">
            <a:extLst>
              <a:ext uri="{FF2B5EF4-FFF2-40B4-BE49-F238E27FC236}">
                <a16:creationId xmlns:a16="http://schemas.microsoft.com/office/drawing/2014/main" id="{180ACD7A-6851-4C3B-93E6-33749FE30FB8}"/>
              </a:ext>
            </a:extLst>
          </p:cNvPr>
          <p:cNvSpPr/>
          <p:nvPr/>
        </p:nvSpPr>
        <p:spPr>
          <a:xfrm flipH="1">
            <a:off x="8822207" y="4396457"/>
            <a:ext cx="1798649"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Proposed Timelines</a:t>
            </a:r>
          </a:p>
        </p:txBody>
      </p:sp>
      <p:grpSp>
        <p:nvGrpSpPr>
          <p:cNvPr id="85" name="Group 84">
            <a:extLst>
              <a:ext uri="{FF2B5EF4-FFF2-40B4-BE49-F238E27FC236}">
                <a16:creationId xmlns:a16="http://schemas.microsoft.com/office/drawing/2014/main" id="{DBA6BE09-EB88-471F-8507-EBCC4A0C15C5}"/>
              </a:ext>
            </a:extLst>
          </p:cNvPr>
          <p:cNvGrpSpPr/>
          <p:nvPr/>
        </p:nvGrpSpPr>
        <p:grpSpPr>
          <a:xfrm>
            <a:off x="8166851" y="4459273"/>
            <a:ext cx="415954" cy="520142"/>
            <a:chOff x="7252448" y="4459273"/>
            <a:chExt cx="415954" cy="520142"/>
          </a:xfrm>
          <a:solidFill>
            <a:schemeClr val="tx1"/>
          </a:solidFill>
        </p:grpSpPr>
        <p:sp>
          <p:nvSpPr>
            <p:cNvPr id="65" name="TextBox 64">
              <a:extLst>
                <a:ext uri="{FF2B5EF4-FFF2-40B4-BE49-F238E27FC236}">
                  <a16:creationId xmlns:a16="http://schemas.microsoft.com/office/drawing/2014/main" id="{F3AA289B-36C3-4D78-AE0E-14B9B0B32E71}"/>
                </a:ext>
              </a:extLst>
            </p:cNvPr>
            <p:cNvSpPr txBox="1"/>
            <p:nvPr/>
          </p:nvSpPr>
          <p:spPr>
            <a:xfrm>
              <a:off x="7252448" y="4459273"/>
              <a:ext cx="192333" cy="520142"/>
            </a:xfrm>
            <a:custGeom>
              <a:avLst/>
              <a:gdLst/>
              <a:ahLst/>
              <a:cxnLst/>
              <a:rect l="l" t="t" r="r" b="b"/>
              <a:pathLst>
                <a:path w="153590" h="312981">
                  <a:moveTo>
                    <a:pt x="28398" y="0"/>
                  </a:moveTo>
                  <a:lnTo>
                    <a:pt x="125392" y="0"/>
                  </a:lnTo>
                  <a:cubicBezTo>
                    <a:pt x="144191" y="0"/>
                    <a:pt x="153590" y="9599"/>
                    <a:pt x="153590" y="28798"/>
                  </a:cubicBezTo>
                  <a:lnTo>
                    <a:pt x="153590" y="284382"/>
                  </a:lnTo>
                  <a:cubicBezTo>
                    <a:pt x="153590"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3" y="272783"/>
                  </a:lnTo>
                  <a:lnTo>
                    <a:pt x="107793"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E9EE64A-C2DE-4409-99C9-85FF8FCFAC85}"/>
                </a:ext>
              </a:extLst>
            </p:cNvPr>
            <p:cNvSpPr txBox="1"/>
            <p:nvPr/>
          </p:nvSpPr>
          <p:spPr>
            <a:xfrm>
              <a:off x="7478072" y="4459273"/>
              <a:ext cx="190330" cy="520142"/>
            </a:xfrm>
            <a:custGeom>
              <a:avLst/>
              <a:gdLst/>
              <a:ahLst/>
              <a:cxnLst/>
              <a:rect l="l" t="t" r="r" b="b"/>
              <a:pathLst>
                <a:path w="151990" h="312981">
                  <a:moveTo>
                    <a:pt x="27798" y="0"/>
                  </a:moveTo>
                  <a:lnTo>
                    <a:pt x="123392" y="0"/>
                  </a:lnTo>
                  <a:cubicBezTo>
                    <a:pt x="142458" y="0"/>
                    <a:pt x="151990" y="9599"/>
                    <a:pt x="151990" y="28798"/>
                  </a:cubicBezTo>
                  <a:lnTo>
                    <a:pt x="151990" y="284382"/>
                  </a:lnTo>
                  <a:cubicBezTo>
                    <a:pt x="151990" y="303448"/>
                    <a:pt x="142591" y="312981"/>
                    <a:pt x="123792" y="312981"/>
                  </a:cubicBezTo>
                  <a:lnTo>
                    <a:pt x="29598" y="312981"/>
                  </a:lnTo>
                  <a:cubicBezTo>
                    <a:pt x="10666" y="312981"/>
                    <a:pt x="1200" y="303448"/>
                    <a:pt x="1200" y="284382"/>
                  </a:cubicBezTo>
                  <a:lnTo>
                    <a:pt x="1200" y="217987"/>
                  </a:lnTo>
                  <a:lnTo>
                    <a:pt x="47197" y="217987"/>
                  </a:lnTo>
                  <a:lnTo>
                    <a:pt x="47197" y="272783"/>
                  </a:lnTo>
                  <a:lnTo>
                    <a:pt x="105593" y="272783"/>
                  </a:lnTo>
                  <a:lnTo>
                    <a:pt x="105593" y="178589"/>
                  </a:lnTo>
                  <a:lnTo>
                    <a:pt x="27798" y="178589"/>
                  </a:lnTo>
                  <a:cubicBezTo>
                    <a:pt x="9266" y="178589"/>
                    <a:pt x="0" y="169190"/>
                    <a:pt x="0" y="150391"/>
                  </a:cubicBezTo>
                  <a:lnTo>
                    <a:pt x="0" y="28798"/>
                  </a:lnTo>
                  <a:cubicBezTo>
                    <a:pt x="0" y="9599"/>
                    <a:pt x="9266" y="0"/>
                    <a:pt x="27798" y="0"/>
                  </a:cubicBezTo>
                  <a:close/>
                  <a:moveTo>
                    <a:pt x="45797" y="40197"/>
                  </a:moveTo>
                  <a:lnTo>
                    <a:pt x="45797" y="138991"/>
                  </a:lnTo>
                  <a:lnTo>
                    <a:pt x="105593" y="138991"/>
                  </a:lnTo>
                  <a:lnTo>
                    <a:pt x="105593" y="40197"/>
                  </a:lnTo>
                  <a:lnTo>
                    <a:pt x="457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337C9444-AD27-4FF5-B28F-C7E00455524F}"/>
              </a:ext>
            </a:extLst>
          </p:cNvPr>
          <p:cNvGrpSpPr/>
          <p:nvPr/>
        </p:nvGrpSpPr>
        <p:grpSpPr>
          <a:xfrm>
            <a:off x="3745216" y="4201514"/>
            <a:ext cx="2691409" cy="1036217"/>
            <a:chOff x="2830813" y="4201514"/>
            <a:chExt cx="2691409" cy="1036217"/>
          </a:xfrm>
        </p:grpSpPr>
        <p:sp>
          <p:nvSpPr>
            <p:cNvPr id="21" name="Isosceles Triangle 20">
              <a:extLst>
                <a:ext uri="{FF2B5EF4-FFF2-40B4-BE49-F238E27FC236}">
                  <a16:creationId xmlns:a16="http://schemas.microsoft.com/office/drawing/2014/main" id="{672AF758-A552-481F-8F38-E6DEC52094D2}"/>
                </a:ext>
              </a:extLst>
            </p:cNvPr>
            <p:cNvSpPr/>
            <p:nvPr/>
          </p:nvSpPr>
          <p:spPr bwMode="auto">
            <a:xfrm rot="10800000" flipH="1">
              <a:off x="2838270" y="5112104"/>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C0211D3E-1305-4A8D-93E4-72739320F9B0}"/>
                </a:ext>
              </a:extLst>
            </p:cNvPr>
            <p:cNvSpPr/>
            <p:nvPr/>
          </p:nvSpPr>
          <p:spPr bwMode="auto">
            <a:xfrm flipH="1">
              <a:off x="3184427" y="4201514"/>
              <a:ext cx="2337795" cy="1036217"/>
            </a:xfrm>
            <a:prstGeom prst="rect">
              <a:avLst/>
            </a:prstGeom>
            <a:gradFill flip="none" rotWithShape="1">
              <a:gsLst>
                <a:gs pos="34000">
                  <a:srgbClr val="005490"/>
                </a:gs>
                <a:gs pos="100000">
                  <a:srgbClr val="004474"/>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D631FE4-C838-45C4-A23D-CF3DD778AB56}"/>
                </a:ext>
              </a:extLst>
            </p:cNvPr>
            <p:cNvSpPr/>
            <p:nvPr/>
          </p:nvSpPr>
          <p:spPr bwMode="auto">
            <a:xfrm flipH="1">
              <a:off x="2830813" y="4201514"/>
              <a:ext cx="802518" cy="1036217"/>
            </a:xfrm>
            <a:prstGeom prst="rect">
              <a:avLst/>
            </a:prstGeom>
            <a:solidFill>
              <a:srgbClr val="3276A6"/>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25" name="Rectangle 24">
            <a:extLst>
              <a:ext uri="{FF2B5EF4-FFF2-40B4-BE49-F238E27FC236}">
                <a16:creationId xmlns:a16="http://schemas.microsoft.com/office/drawing/2014/main" id="{61615D8C-004A-4E81-BEF5-739A1B8B5C89}"/>
              </a:ext>
            </a:extLst>
          </p:cNvPr>
          <p:cNvSpPr/>
          <p:nvPr/>
        </p:nvSpPr>
        <p:spPr>
          <a:xfrm flipH="1">
            <a:off x="4744340" y="4396457"/>
            <a:ext cx="1526549"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Aims &amp; Objectives</a:t>
            </a:r>
          </a:p>
        </p:txBody>
      </p:sp>
      <p:grpSp>
        <p:nvGrpSpPr>
          <p:cNvPr id="56" name="Group 55">
            <a:extLst>
              <a:ext uri="{FF2B5EF4-FFF2-40B4-BE49-F238E27FC236}">
                <a16:creationId xmlns:a16="http://schemas.microsoft.com/office/drawing/2014/main" id="{8ED31022-9034-42F1-93B4-5748AFAE51C5}"/>
              </a:ext>
            </a:extLst>
          </p:cNvPr>
          <p:cNvGrpSpPr/>
          <p:nvPr/>
        </p:nvGrpSpPr>
        <p:grpSpPr>
          <a:xfrm>
            <a:off x="3915902" y="4459273"/>
            <a:ext cx="426222" cy="520142"/>
            <a:chOff x="3001499" y="4459273"/>
            <a:chExt cx="426222" cy="520142"/>
          </a:xfrm>
          <a:solidFill>
            <a:schemeClr val="tx1"/>
          </a:solidFill>
        </p:grpSpPr>
        <p:sp>
          <p:nvSpPr>
            <p:cNvPr id="67" name="TextBox 66">
              <a:extLst>
                <a:ext uri="{FF2B5EF4-FFF2-40B4-BE49-F238E27FC236}">
                  <a16:creationId xmlns:a16="http://schemas.microsoft.com/office/drawing/2014/main" id="{06E97E3B-B5CD-4CD1-B467-7EC64F028F50}"/>
                </a:ext>
              </a:extLst>
            </p:cNvPr>
            <p:cNvSpPr txBox="1"/>
            <p:nvPr/>
          </p:nvSpPr>
          <p:spPr>
            <a:xfrm>
              <a:off x="3001499" y="4459273"/>
              <a:ext cx="192334" cy="520142"/>
            </a:xfrm>
            <a:custGeom>
              <a:avLst/>
              <a:gdLst/>
              <a:ahLst/>
              <a:cxnLst/>
              <a:rect l="l" t="t" r="r" b="b"/>
              <a:pathLst>
                <a:path w="153591" h="312981">
                  <a:moveTo>
                    <a:pt x="28399" y="0"/>
                  </a:moveTo>
                  <a:lnTo>
                    <a:pt x="125393" y="0"/>
                  </a:lnTo>
                  <a:cubicBezTo>
                    <a:pt x="144192" y="0"/>
                    <a:pt x="153591" y="9599"/>
                    <a:pt x="153591" y="28798"/>
                  </a:cubicBezTo>
                  <a:lnTo>
                    <a:pt x="153591" y="284382"/>
                  </a:lnTo>
                  <a:cubicBezTo>
                    <a:pt x="153591" y="303448"/>
                    <a:pt x="144192" y="312981"/>
                    <a:pt x="125393" y="312981"/>
                  </a:cubicBezTo>
                  <a:lnTo>
                    <a:pt x="27799" y="312981"/>
                  </a:lnTo>
                  <a:cubicBezTo>
                    <a:pt x="9267" y="312981"/>
                    <a:pt x="0" y="303448"/>
                    <a:pt x="0" y="284382"/>
                  </a:cubicBezTo>
                  <a:lnTo>
                    <a:pt x="0" y="28798"/>
                  </a:lnTo>
                  <a:cubicBezTo>
                    <a:pt x="0" y="9599"/>
                    <a:pt x="9467" y="0"/>
                    <a:pt x="28399" y="0"/>
                  </a:cubicBezTo>
                  <a:close/>
                  <a:moveTo>
                    <a:pt x="45998" y="40197"/>
                  </a:moveTo>
                  <a:lnTo>
                    <a:pt x="45998" y="272783"/>
                  </a:lnTo>
                  <a:lnTo>
                    <a:pt x="107794" y="272783"/>
                  </a:lnTo>
                  <a:lnTo>
                    <a:pt x="107794" y="40197"/>
                  </a:lnTo>
                  <a:lnTo>
                    <a:pt x="45998"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1CCAC2E-71B6-4F05-93BC-93038AC4C1DE}"/>
                </a:ext>
              </a:extLst>
            </p:cNvPr>
            <p:cNvSpPr txBox="1"/>
            <p:nvPr/>
          </p:nvSpPr>
          <p:spPr>
            <a:xfrm>
              <a:off x="3213348" y="4459273"/>
              <a:ext cx="214373" cy="520142"/>
            </a:xfrm>
            <a:custGeom>
              <a:avLst/>
              <a:gdLst/>
              <a:ahLst/>
              <a:cxnLst/>
              <a:rect l="l" t="t" r="r" b="b"/>
              <a:pathLst>
                <a:path w="171190" h="312981">
                  <a:moveTo>
                    <a:pt x="77795" y="0"/>
                  </a:moveTo>
                  <a:lnTo>
                    <a:pt x="125393" y="0"/>
                  </a:lnTo>
                  <a:cubicBezTo>
                    <a:pt x="125393" y="933"/>
                    <a:pt x="125393" y="1533"/>
                    <a:pt x="125393" y="1800"/>
                  </a:cubicBezTo>
                  <a:lnTo>
                    <a:pt x="52397" y="214187"/>
                  </a:lnTo>
                  <a:lnTo>
                    <a:pt x="102794" y="214187"/>
                  </a:lnTo>
                  <a:lnTo>
                    <a:pt x="102794" y="119993"/>
                  </a:lnTo>
                  <a:lnTo>
                    <a:pt x="147391" y="119993"/>
                  </a:lnTo>
                  <a:lnTo>
                    <a:pt x="147391" y="214187"/>
                  </a:lnTo>
                  <a:lnTo>
                    <a:pt x="171190" y="214187"/>
                  </a:lnTo>
                  <a:lnTo>
                    <a:pt x="171190" y="253984"/>
                  </a:lnTo>
                  <a:lnTo>
                    <a:pt x="147391" y="253984"/>
                  </a:lnTo>
                  <a:lnTo>
                    <a:pt x="147391" y="312981"/>
                  </a:lnTo>
                  <a:lnTo>
                    <a:pt x="102794" y="312981"/>
                  </a:lnTo>
                  <a:lnTo>
                    <a:pt x="102794" y="253984"/>
                  </a:lnTo>
                  <a:lnTo>
                    <a:pt x="0" y="253984"/>
                  </a:lnTo>
                  <a:lnTo>
                    <a:pt x="0" y="226186"/>
                  </a:lnTo>
                  <a:lnTo>
                    <a:pt x="77795"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8D417C2A-37AC-49A5-9A80-42A0409DD7AF}"/>
              </a:ext>
            </a:extLst>
          </p:cNvPr>
          <p:cNvGrpSpPr/>
          <p:nvPr/>
        </p:nvGrpSpPr>
        <p:grpSpPr>
          <a:xfrm>
            <a:off x="7584183" y="3164371"/>
            <a:ext cx="2714636" cy="1036217"/>
            <a:chOff x="6669780" y="3164371"/>
            <a:chExt cx="2714636" cy="1036217"/>
          </a:xfrm>
        </p:grpSpPr>
        <p:sp>
          <p:nvSpPr>
            <p:cNvPr id="26" name="Isosceles Triangle 25">
              <a:extLst>
                <a:ext uri="{FF2B5EF4-FFF2-40B4-BE49-F238E27FC236}">
                  <a16:creationId xmlns:a16="http://schemas.microsoft.com/office/drawing/2014/main" id="{F504EB2B-1B24-4553-84B0-8BAA2E90D3AD}"/>
                </a:ext>
              </a:extLst>
            </p:cNvPr>
            <p:cNvSpPr/>
            <p:nvPr/>
          </p:nvSpPr>
          <p:spPr bwMode="auto">
            <a:xfrm rot="10800000" flipH="1">
              <a:off x="6686768" y="4070198"/>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3A93BBD-B9BD-4EBA-B1CB-05FAC059BFA2}"/>
                </a:ext>
              </a:extLst>
            </p:cNvPr>
            <p:cNvSpPr/>
            <p:nvPr/>
          </p:nvSpPr>
          <p:spPr bwMode="auto">
            <a:xfrm flipH="1">
              <a:off x="7046621" y="3164371"/>
              <a:ext cx="2337795" cy="1036217"/>
            </a:xfrm>
            <a:prstGeom prst="rect">
              <a:avLst/>
            </a:prstGeom>
            <a:gradFill flip="none" rotWithShape="1">
              <a:gsLst>
                <a:gs pos="34000">
                  <a:srgbClr val="0070C0"/>
                </a:gs>
                <a:gs pos="100000">
                  <a:srgbClr val="005A9A"/>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CC1F207-0C4C-4A7F-86EE-8C3C96F10607}"/>
                </a:ext>
              </a:extLst>
            </p:cNvPr>
            <p:cNvSpPr/>
            <p:nvPr/>
          </p:nvSpPr>
          <p:spPr bwMode="auto">
            <a:xfrm flipH="1">
              <a:off x="6669780" y="3164371"/>
              <a:ext cx="802518" cy="1036217"/>
            </a:xfrm>
            <a:prstGeom prst="rect">
              <a:avLst/>
            </a:prstGeom>
            <a:solidFill>
              <a:srgbClr val="328CCC"/>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30" name="Rectangle 29">
            <a:extLst>
              <a:ext uri="{FF2B5EF4-FFF2-40B4-BE49-F238E27FC236}">
                <a16:creationId xmlns:a16="http://schemas.microsoft.com/office/drawing/2014/main" id="{6F77E5F2-92FE-48D9-BE0A-7FE1BF93B33F}"/>
              </a:ext>
            </a:extLst>
          </p:cNvPr>
          <p:cNvSpPr/>
          <p:nvPr/>
        </p:nvSpPr>
        <p:spPr>
          <a:xfrm flipH="1">
            <a:off x="8575560" y="3497813"/>
            <a:ext cx="1534400" cy="369332"/>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Artefacts</a:t>
            </a:r>
          </a:p>
        </p:txBody>
      </p:sp>
      <p:grpSp>
        <p:nvGrpSpPr>
          <p:cNvPr id="81" name="Group 80">
            <a:extLst>
              <a:ext uri="{FF2B5EF4-FFF2-40B4-BE49-F238E27FC236}">
                <a16:creationId xmlns:a16="http://schemas.microsoft.com/office/drawing/2014/main" id="{6E6D030F-F63D-46AF-9CC0-C4608E277327}"/>
              </a:ext>
            </a:extLst>
          </p:cNvPr>
          <p:cNvGrpSpPr/>
          <p:nvPr/>
        </p:nvGrpSpPr>
        <p:grpSpPr>
          <a:xfrm flipH="1">
            <a:off x="7772304" y="3422130"/>
            <a:ext cx="419962" cy="520142"/>
            <a:chOff x="5959674" y="3416300"/>
            <a:chExt cx="419962" cy="520142"/>
          </a:xfrm>
          <a:solidFill>
            <a:schemeClr val="tx1"/>
          </a:solidFill>
        </p:grpSpPr>
        <p:sp>
          <p:nvSpPr>
            <p:cNvPr id="69" name="TextBox 68">
              <a:extLst>
                <a:ext uri="{FF2B5EF4-FFF2-40B4-BE49-F238E27FC236}">
                  <a16:creationId xmlns:a16="http://schemas.microsoft.com/office/drawing/2014/main" id="{BB485C6C-74EE-4CAB-81DB-70EFC5B640F1}"/>
                </a:ext>
              </a:extLst>
            </p:cNvPr>
            <p:cNvSpPr txBox="1"/>
            <p:nvPr/>
          </p:nvSpPr>
          <p:spPr>
            <a:xfrm flipH="1">
              <a:off x="6187302" y="3416300"/>
              <a:ext cx="192334" cy="520142"/>
            </a:xfrm>
            <a:custGeom>
              <a:avLst/>
              <a:gdLst/>
              <a:ahLst/>
              <a:cxnLst/>
              <a:rect l="l" t="t" r="r" b="b"/>
              <a:pathLst>
                <a:path w="153591" h="312981">
                  <a:moveTo>
                    <a:pt x="28398" y="0"/>
                  </a:moveTo>
                  <a:lnTo>
                    <a:pt x="125392" y="0"/>
                  </a:lnTo>
                  <a:cubicBezTo>
                    <a:pt x="144191" y="0"/>
                    <a:pt x="153591" y="9599"/>
                    <a:pt x="153591" y="28798"/>
                  </a:cubicBezTo>
                  <a:lnTo>
                    <a:pt x="153591" y="284382"/>
                  </a:lnTo>
                  <a:cubicBezTo>
                    <a:pt x="153591"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4" y="272783"/>
                  </a:lnTo>
                  <a:lnTo>
                    <a:pt x="107794"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28202867-D75D-4DF8-956F-040FA9177FA6}"/>
                </a:ext>
              </a:extLst>
            </p:cNvPr>
            <p:cNvSpPr txBox="1"/>
            <p:nvPr/>
          </p:nvSpPr>
          <p:spPr>
            <a:xfrm flipH="1">
              <a:off x="5959674" y="3416300"/>
              <a:ext cx="193837" cy="520142"/>
            </a:xfrm>
            <a:custGeom>
              <a:avLst/>
              <a:gdLst/>
              <a:ahLst/>
              <a:cxnLst/>
              <a:rect l="l" t="t" r="r" b="b"/>
              <a:pathLst>
                <a:path w="154791" h="312981">
                  <a:moveTo>
                    <a:pt x="28798" y="0"/>
                  </a:moveTo>
                  <a:lnTo>
                    <a:pt x="126192" y="0"/>
                  </a:lnTo>
                  <a:cubicBezTo>
                    <a:pt x="144725" y="0"/>
                    <a:pt x="153991" y="9599"/>
                    <a:pt x="153991" y="28798"/>
                  </a:cubicBezTo>
                  <a:lnTo>
                    <a:pt x="153991" y="109393"/>
                  </a:lnTo>
                  <a:cubicBezTo>
                    <a:pt x="153991" y="120326"/>
                    <a:pt x="149991" y="128925"/>
                    <a:pt x="141991" y="135191"/>
                  </a:cubicBezTo>
                  <a:cubicBezTo>
                    <a:pt x="133059" y="140391"/>
                    <a:pt x="124126" y="145591"/>
                    <a:pt x="115193" y="150791"/>
                  </a:cubicBezTo>
                  <a:cubicBezTo>
                    <a:pt x="124393" y="156124"/>
                    <a:pt x="133659" y="161457"/>
                    <a:pt x="142991" y="166790"/>
                  </a:cubicBezTo>
                  <a:cubicBezTo>
                    <a:pt x="150858" y="172923"/>
                    <a:pt x="154791" y="181789"/>
                    <a:pt x="154791" y="193388"/>
                  </a:cubicBezTo>
                  <a:lnTo>
                    <a:pt x="154791" y="284382"/>
                  </a:lnTo>
                  <a:cubicBezTo>
                    <a:pt x="154791" y="303448"/>
                    <a:pt x="145391" y="312981"/>
                    <a:pt x="126592" y="312981"/>
                  </a:cubicBezTo>
                  <a:lnTo>
                    <a:pt x="27798" y="312981"/>
                  </a:lnTo>
                  <a:cubicBezTo>
                    <a:pt x="9266" y="312981"/>
                    <a:pt x="0" y="303448"/>
                    <a:pt x="0" y="284382"/>
                  </a:cubicBezTo>
                  <a:lnTo>
                    <a:pt x="0" y="193388"/>
                  </a:lnTo>
                  <a:cubicBezTo>
                    <a:pt x="0" y="181789"/>
                    <a:pt x="3867" y="172923"/>
                    <a:pt x="11599" y="166790"/>
                  </a:cubicBezTo>
                  <a:cubicBezTo>
                    <a:pt x="20799" y="161457"/>
                    <a:pt x="30065" y="156124"/>
                    <a:pt x="39398" y="150791"/>
                  </a:cubicBezTo>
                  <a:cubicBezTo>
                    <a:pt x="30465" y="145591"/>
                    <a:pt x="21532" y="140391"/>
                    <a:pt x="12599" y="135191"/>
                  </a:cubicBezTo>
                  <a:cubicBezTo>
                    <a:pt x="4467" y="128792"/>
                    <a:pt x="400" y="120192"/>
                    <a:pt x="400" y="109393"/>
                  </a:cubicBezTo>
                  <a:lnTo>
                    <a:pt x="400" y="28798"/>
                  </a:lnTo>
                  <a:cubicBezTo>
                    <a:pt x="400" y="9599"/>
                    <a:pt x="9866" y="0"/>
                    <a:pt x="28798" y="0"/>
                  </a:cubicBezTo>
                  <a:close/>
                  <a:moveTo>
                    <a:pt x="47197" y="39397"/>
                  </a:moveTo>
                  <a:lnTo>
                    <a:pt x="47197" y="114393"/>
                  </a:lnTo>
                  <a:lnTo>
                    <a:pt x="77395" y="132392"/>
                  </a:lnTo>
                  <a:lnTo>
                    <a:pt x="107794" y="114393"/>
                  </a:lnTo>
                  <a:lnTo>
                    <a:pt x="107794" y="39397"/>
                  </a:lnTo>
                  <a:lnTo>
                    <a:pt x="47197" y="39397"/>
                  </a:lnTo>
                  <a:close/>
                  <a:moveTo>
                    <a:pt x="77395" y="169189"/>
                  </a:moveTo>
                  <a:lnTo>
                    <a:pt x="46397" y="186788"/>
                  </a:lnTo>
                  <a:lnTo>
                    <a:pt x="46397" y="273583"/>
                  </a:lnTo>
                  <a:lnTo>
                    <a:pt x="108194" y="273583"/>
                  </a:lnTo>
                  <a:lnTo>
                    <a:pt x="108194" y="186788"/>
                  </a:lnTo>
                  <a:lnTo>
                    <a:pt x="77395" y="16918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2E9AEFD-ADFA-4CE2-9A09-A99168AFA6C2}"/>
              </a:ext>
            </a:extLst>
          </p:cNvPr>
          <p:cNvGrpSpPr/>
          <p:nvPr/>
        </p:nvGrpSpPr>
        <p:grpSpPr>
          <a:xfrm>
            <a:off x="3343000" y="3164371"/>
            <a:ext cx="2714635" cy="1036217"/>
            <a:chOff x="2428597" y="3164371"/>
            <a:chExt cx="2714635" cy="1036217"/>
          </a:xfrm>
        </p:grpSpPr>
        <p:sp>
          <p:nvSpPr>
            <p:cNvPr id="36" name="Isosceles Triangle 35">
              <a:extLst>
                <a:ext uri="{FF2B5EF4-FFF2-40B4-BE49-F238E27FC236}">
                  <a16:creationId xmlns:a16="http://schemas.microsoft.com/office/drawing/2014/main" id="{08A586D5-F571-4B6D-A7B4-D55C125F1AEF}"/>
                </a:ext>
              </a:extLst>
            </p:cNvPr>
            <p:cNvSpPr/>
            <p:nvPr/>
          </p:nvSpPr>
          <p:spPr bwMode="auto">
            <a:xfrm rot="10800000" flipH="1">
              <a:off x="2445584" y="4070198"/>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C1C203-C013-433F-8D5D-5290129E1C68}"/>
                </a:ext>
              </a:extLst>
            </p:cNvPr>
            <p:cNvSpPr/>
            <p:nvPr/>
          </p:nvSpPr>
          <p:spPr bwMode="auto">
            <a:xfrm flipH="1">
              <a:off x="2805437" y="3164371"/>
              <a:ext cx="2337795" cy="1036217"/>
            </a:xfrm>
            <a:prstGeom prst="rect">
              <a:avLst/>
            </a:prstGeom>
            <a:gradFill flip="none" rotWithShape="1">
              <a:gsLst>
                <a:gs pos="34000">
                  <a:srgbClr val="0070C0"/>
                </a:gs>
                <a:gs pos="100000">
                  <a:srgbClr val="005A9A"/>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ADDDDC7-0AAD-43F6-906B-CF9409626B34}"/>
                </a:ext>
              </a:extLst>
            </p:cNvPr>
            <p:cNvSpPr/>
            <p:nvPr/>
          </p:nvSpPr>
          <p:spPr bwMode="auto">
            <a:xfrm flipH="1">
              <a:off x="2428597" y="3164371"/>
              <a:ext cx="802518" cy="1036217"/>
            </a:xfrm>
            <a:prstGeom prst="rect">
              <a:avLst/>
            </a:prstGeom>
            <a:solidFill>
              <a:srgbClr val="328CCC"/>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260594EA-F682-48FA-BD3C-E497FAAD649E}"/>
              </a:ext>
            </a:extLst>
          </p:cNvPr>
          <p:cNvSpPr/>
          <p:nvPr/>
        </p:nvSpPr>
        <p:spPr>
          <a:xfrm flipH="1">
            <a:off x="4443539" y="3359314"/>
            <a:ext cx="1316076"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Research Question</a:t>
            </a:r>
          </a:p>
        </p:txBody>
      </p:sp>
      <p:grpSp>
        <p:nvGrpSpPr>
          <p:cNvPr id="58" name="Group 57">
            <a:extLst>
              <a:ext uri="{FF2B5EF4-FFF2-40B4-BE49-F238E27FC236}">
                <a16:creationId xmlns:a16="http://schemas.microsoft.com/office/drawing/2014/main" id="{DA81405E-81B8-4DD6-A2DE-14C54CE409E3}"/>
              </a:ext>
            </a:extLst>
          </p:cNvPr>
          <p:cNvGrpSpPr/>
          <p:nvPr/>
        </p:nvGrpSpPr>
        <p:grpSpPr>
          <a:xfrm flipH="1">
            <a:off x="3532236" y="3422130"/>
            <a:ext cx="416956" cy="520142"/>
            <a:chOff x="1719605" y="3416300"/>
            <a:chExt cx="416956" cy="520142"/>
          </a:xfrm>
          <a:solidFill>
            <a:schemeClr val="tx1"/>
          </a:solidFill>
        </p:grpSpPr>
        <p:sp>
          <p:nvSpPr>
            <p:cNvPr id="71" name="TextBox 70">
              <a:extLst>
                <a:ext uri="{FF2B5EF4-FFF2-40B4-BE49-F238E27FC236}">
                  <a16:creationId xmlns:a16="http://schemas.microsoft.com/office/drawing/2014/main" id="{B6092729-10BC-47B8-8817-CEA8C2F4DEA5}"/>
                </a:ext>
              </a:extLst>
            </p:cNvPr>
            <p:cNvSpPr txBox="1"/>
            <p:nvPr/>
          </p:nvSpPr>
          <p:spPr>
            <a:xfrm flipH="1">
              <a:off x="1944227" y="3416300"/>
              <a:ext cx="192334" cy="520142"/>
            </a:xfrm>
            <a:custGeom>
              <a:avLst/>
              <a:gdLst/>
              <a:ahLst/>
              <a:cxnLst/>
              <a:rect l="l" t="t" r="r" b="b"/>
              <a:pathLst>
                <a:path w="153591" h="312981">
                  <a:moveTo>
                    <a:pt x="28399" y="0"/>
                  </a:moveTo>
                  <a:lnTo>
                    <a:pt x="125393" y="0"/>
                  </a:lnTo>
                  <a:cubicBezTo>
                    <a:pt x="144192" y="0"/>
                    <a:pt x="153591" y="9599"/>
                    <a:pt x="153591" y="28798"/>
                  </a:cubicBezTo>
                  <a:lnTo>
                    <a:pt x="153591" y="284382"/>
                  </a:lnTo>
                  <a:cubicBezTo>
                    <a:pt x="153591" y="303448"/>
                    <a:pt x="144192" y="312981"/>
                    <a:pt x="125393" y="312981"/>
                  </a:cubicBezTo>
                  <a:lnTo>
                    <a:pt x="27799" y="312981"/>
                  </a:lnTo>
                  <a:cubicBezTo>
                    <a:pt x="9267" y="312981"/>
                    <a:pt x="0" y="303448"/>
                    <a:pt x="0" y="284382"/>
                  </a:cubicBezTo>
                  <a:lnTo>
                    <a:pt x="0" y="28798"/>
                  </a:lnTo>
                  <a:cubicBezTo>
                    <a:pt x="0" y="9599"/>
                    <a:pt x="9467" y="0"/>
                    <a:pt x="28399" y="0"/>
                  </a:cubicBezTo>
                  <a:close/>
                  <a:moveTo>
                    <a:pt x="45998" y="40197"/>
                  </a:moveTo>
                  <a:lnTo>
                    <a:pt x="45998" y="272783"/>
                  </a:lnTo>
                  <a:lnTo>
                    <a:pt x="107794" y="272783"/>
                  </a:lnTo>
                  <a:lnTo>
                    <a:pt x="107794" y="40197"/>
                  </a:lnTo>
                  <a:lnTo>
                    <a:pt x="45998"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83E6D9E7-D5A3-46C0-B9FA-DC8E8EB7148C}"/>
                </a:ext>
              </a:extLst>
            </p:cNvPr>
            <p:cNvSpPr txBox="1"/>
            <p:nvPr/>
          </p:nvSpPr>
          <p:spPr>
            <a:xfrm flipH="1">
              <a:off x="1719605" y="3416300"/>
              <a:ext cx="190330" cy="520142"/>
            </a:xfrm>
            <a:custGeom>
              <a:avLst/>
              <a:gdLst/>
              <a:ahLst/>
              <a:cxnLst/>
              <a:rect l="l" t="t" r="r" b="b"/>
              <a:pathLst>
                <a:path w="151991" h="312981">
                  <a:moveTo>
                    <a:pt x="28399" y="0"/>
                  </a:moveTo>
                  <a:lnTo>
                    <a:pt x="123793" y="0"/>
                  </a:lnTo>
                  <a:cubicBezTo>
                    <a:pt x="142592" y="0"/>
                    <a:pt x="151991" y="9599"/>
                    <a:pt x="151991" y="28798"/>
                  </a:cubicBezTo>
                  <a:lnTo>
                    <a:pt x="151991" y="102393"/>
                  </a:lnTo>
                  <a:cubicBezTo>
                    <a:pt x="151991" y="114793"/>
                    <a:pt x="146792" y="124392"/>
                    <a:pt x="136392" y="131192"/>
                  </a:cubicBezTo>
                  <a:lnTo>
                    <a:pt x="107394" y="149991"/>
                  </a:lnTo>
                  <a:lnTo>
                    <a:pt x="136792" y="168389"/>
                  </a:lnTo>
                  <a:cubicBezTo>
                    <a:pt x="146925" y="174656"/>
                    <a:pt x="151991" y="184055"/>
                    <a:pt x="151991" y="196588"/>
                  </a:cubicBezTo>
                  <a:lnTo>
                    <a:pt x="151991" y="284382"/>
                  </a:lnTo>
                  <a:cubicBezTo>
                    <a:pt x="151991" y="303448"/>
                    <a:pt x="142592" y="312981"/>
                    <a:pt x="123793" y="312981"/>
                  </a:cubicBezTo>
                  <a:lnTo>
                    <a:pt x="27799" y="312981"/>
                  </a:lnTo>
                  <a:cubicBezTo>
                    <a:pt x="9267" y="312981"/>
                    <a:pt x="0" y="303448"/>
                    <a:pt x="0" y="284382"/>
                  </a:cubicBezTo>
                  <a:lnTo>
                    <a:pt x="0" y="212187"/>
                  </a:lnTo>
                  <a:lnTo>
                    <a:pt x="45998" y="212187"/>
                  </a:lnTo>
                  <a:lnTo>
                    <a:pt x="45998" y="272783"/>
                  </a:lnTo>
                  <a:lnTo>
                    <a:pt x="106194" y="272783"/>
                  </a:lnTo>
                  <a:lnTo>
                    <a:pt x="106194" y="194188"/>
                  </a:lnTo>
                  <a:lnTo>
                    <a:pt x="48797" y="154790"/>
                  </a:lnTo>
                  <a:lnTo>
                    <a:pt x="48797" y="144991"/>
                  </a:lnTo>
                  <a:lnTo>
                    <a:pt x="106194" y="106193"/>
                  </a:lnTo>
                  <a:lnTo>
                    <a:pt x="106194" y="40197"/>
                  </a:lnTo>
                  <a:lnTo>
                    <a:pt x="45998" y="40197"/>
                  </a:lnTo>
                  <a:lnTo>
                    <a:pt x="45998" y="97194"/>
                  </a:lnTo>
                  <a:lnTo>
                    <a:pt x="0" y="97194"/>
                  </a:lnTo>
                  <a:lnTo>
                    <a:pt x="0" y="28798"/>
                  </a:lnTo>
                  <a:cubicBezTo>
                    <a:pt x="0" y="9599"/>
                    <a:pt x="9467" y="0"/>
                    <a:pt x="28399"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2AA4F66-361F-4B73-8E3B-71C7AA71BB3A}"/>
              </a:ext>
            </a:extLst>
          </p:cNvPr>
          <p:cNvGrpSpPr/>
          <p:nvPr/>
        </p:nvGrpSpPr>
        <p:grpSpPr>
          <a:xfrm>
            <a:off x="7986399" y="2127228"/>
            <a:ext cx="2691410" cy="1036217"/>
            <a:chOff x="7071996" y="2127228"/>
            <a:chExt cx="2691410" cy="1036217"/>
          </a:xfrm>
        </p:grpSpPr>
        <p:sp>
          <p:nvSpPr>
            <p:cNvPr id="31" name="Isosceles Triangle 30">
              <a:extLst>
                <a:ext uri="{FF2B5EF4-FFF2-40B4-BE49-F238E27FC236}">
                  <a16:creationId xmlns:a16="http://schemas.microsoft.com/office/drawing/2014/main" id="{04E41441-0BFB-47B1-ACB1-96156F54BDE1}"/>
                </a:ext>
              </a:extLst>
            </p:cNvPr>
            <p:cNvSpPr/>
            <p:nvPr/>
          </p:nvSpPr>
          <p:spPr bwMode="auto">
            <a:xfrm rot="10800000" flipH="1">
              <a:off x="7079454" y="3037818"/>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D73922D-A616-4695-A615-8847865E74E9}"/>
                </a:ext>
              </a:extLst>
            </p:cNvPr>
            <p:cNvSpPr/>
            <p:nvPr/>
          </p:nvSpPr>
          <p:spPr bwMode="auto">
            <a:xfrm flipH="1">
              <a:off x="7425611" y="2127228"/>
              <a:ext cx="2337795" cy="1036217"/>
            </a:xfrm>
            <a:prstGeom prst="rect">
              <a:avLst/>
            </a:prstGeom>
            <a:gradFill flip="none" rotWithShape="1">
              <a:gsLst>
                <a:gs pos="34000">
                  <a:srgbClr val="005490"/>
                </a:gs>
                <a:gs pos="100000">
                  <a:srgbClr val="004474"/>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CFA4ED6-7CA8-4D5D-8CDD-CA5982ED143C}"/>
                </a:ext>
              </a:extLst>
            </p:cNvPr>
            <p:cNvSpPr/>
            <p:nvPr/>
          </p:nvSpPr>
          <p:spPr bwMode="auto">
            <a:xfrm flipH="1">
              <a:off x="7071996" y="2127228"/>
              <a:ext cx="802518" cy="1036217"/>
            </a:xfrm>
            <a:prstGeom prst="rect">
              <a:avLst/>
            </a:prstGeom>
            <a:solidFill>
              <a:srgbClr val="3276A6"/>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C29866AD-7F06-48DB-8502-F23CC3DAF84E}"/>
              </a:ext>
            </a:extLst>
          </p:cNvPr>
          <p:cNvSpPr/>
          <p:nvPr/>
        </p:nvSpPr>
        <p:spPr>
          <a:xfrm flipH="1">
            <a:off x="8772724" y="2322172"/>
            <a:ext cx="1848133"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Ethical Considerations</a:t>
            </a:r>
          </a:p>
        </p:txBody>
      </p:sp>
      <p:grpSp>
        <p:nvGrpSpPr>
          <p:cNvPr id="84" name="Group 83">
            <a:extLst>
              <a:ext uri="{FF2B5EF4-FFF2-40B4-BE49-F238E27FC236}">
                <a16:creationId xmlns:a16="http://schemas.microsoft.com/office/drawing/2014/main" id="{BF0D2BE5-8DA6-4DB5-808A-C0FEF5D101F3}"/>
              </a:ext>
            </a:extLst>
          </p:cNvPr>
          <p:cNvGrpSpPr/>
          <p:nvPr/>
        </p:nvGrpSpPr>
        <p:grpSpPr>
          <a:xfrm>
            <a:off x="8164080" y="2384987"/>
            <a:ext cx="411948" cy="520142"/>
            <a:chOff x="7249677" y="2384987"/>
            <a:chExt cx="411948" cy="520142"/>
          </a:xfrm>
          <a:solidFill>
            <a:schemeClr val="tx1"/>
          </a:solidFill>
        </p:grpSpPr>
        <p:sp>
          <p:nvSpPr>
            <p:cNvPr id="73" name="TextBox 72">
              <a:extLst>
                <a:ext uri="{FF2B5EF4-FFF2-40B4-BE49-F238E27FC236}">
                  <a16:creationId xmlns:a16="http://schemas.microsoft.com/office/drawing/2014/main" id="{0BB8A8D3-CAA9-4F02-9C26-D6A778A2C91D}"/>
                </a:ext>
              </a:extLst>
            </p:cNvPr>
            <p:cNvSpPr txBox="1"/>
            <p:nvPr/>
          </p:nvSpPr>
          <p:spPr>
            <a:xfrm>
              <a:off x="7249677" y="2384987"/>
              <a:ext cx="192335" cy="520142"/>
            </a:xfrm>
            <a:custGeom>
              <a:avLst/>
              <a:gdLst/>
              <a:ahLst/>
              <a:cxnLst/>
              <a:rect l="l" t="t" r="r" b="b"/>
              <a:pathLst>
                <a:path w="153591" h="312981">
                  <a:moveTo>
                    <a:pt x="28398" y="0"/>
                  </a:moveTo>
                  <a:lnTo>
                    <a:pt x="125392" y="0"/>
                  </a:lnTo>
                  <a:cubicBezTo>
                    <a:pt x="144191" y="0"/>
                    <a:pt x="153591" y="9599"/>
                    <a:pt x="153591" y="28798"/>
                  </a:cubicBezTo>
                  <a:lnTo>
                    <a:pt x="153591" y="284382"/>
                  </a:lnTo>
                  <a:cubicBezTo>
                    <a:pt x="153591"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4" y="272783"/>
                  </a:lnTo>
                  <a:lnTo>
                    <a:pt x="107794"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E99DD78D-36F2-4EBD-85E8-C70C391210DB}"/>
                </a:ext>
              </a:extLst>
            </p:cNvPr>
            <p:cNvSpPr txBox="1"/>
            <p:nvPr/>
          </p:nvSpPr>
          <p:spPr>
            <a:xfrm>
              <a:off x="7467538" y="2384987"/>
              <a:ext cx="194087" cy="520142"/>
            </a:xfrm>
            <a:custGeom>
              <a:avLst/>
              <a:gdLst/>
              <a:ahLst/>
              <a:cxnLst/>
              <a:rect l="l" t="t" r="r" b="b"/>
              <a:pathLst>
                <a:path w="154990" h="312981">
                  <a:moveTo>
                    <a:pt x="0" y="0"/>
                  </a:moveTo>
                  <a:lnTo>
                    <a:pt x="154990" y="0"/>
                  </a:lnTo>
                  <a:lnTo>
                    <a:pt x="154990" y="29998"/>
                  </a:lnTo>
                  <a:lnTo>
                    <a:pt x="82794" y="312981"/>
                  </a:lnTo>
                  <a:lnTo>
                    <a:pt x="34797" y="312981"/>
                  </a:lnTo>
                  <a:lnTo>
                    <a:pt x="104993" y="40197"/>
                  </a:lnTo>
                  <a:lnTo>
                    <a:pt x="45197" y="40197"/>
                  </a:lnTo>
                  <a:lnTo>
                    <a:pt x="45197" y="85994"/>
                  </a:lnTo>
                  <a:lnTo>
                    <a:pt x="0" y="85994"/>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53D75537-14B5-4265-8B6B-64ABD8E98DF9}"/>
              </a:ext>
            </a:extLst>
          </p:cNvPr>
          <p:cNvGrpSpPr/>
          <p:nvPr/>
        </p:nvGrpSpPr>
        <p:grpSpPr>
          <a:xfrm>
            <a:off x="3745216" y="2127228"/>
            <a:ext cx="2691409" cy="1036217"/>
            <a:chOff x="2830813" y="2127228"/>
            <a:chExt cx="2691409" cy="1036217"/>
          </a:xfrm>
        </p:grpSpPr>
        <p:sp>
          <p:nvSpPr>
            <p:cNvPr id="41" name="Isosceles Triangle 40">
              <a:extLst>
                <a:ext uri="{FF2B5EF4-FFF2-40B4-BE49-F238E27FC236}">
                  <a16:creationId xmlns:a16="http://schemas.microsoft.com/office/drawing/2014/main" id="{CCA36717-C48E-4D3B-BDB8-A3B54EC18E99}"/>
                </a:ext>
              </a:extLst>
            </p:cNvPr>
            <p:cNvSpPr/>
            <p:nvPr/>
          </p:nvSpPr>
          <p:spPr bwMode="auto">
            <a:xfrm rot="10800000" flipH="1">
              <a:off x="2847800" y="3033055"/>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65A7FA1-E0DD-4172-84EA-6BEBE81BDBC5}"/>
                </a:ext>
              </a:extLst>
            </p:cNvPr>
            <p:cNvSpPr/>
            <p:nvPr/>
          </p:nvSpPr>
          <p:spPr bwMode="auto">
            <a:xfrm flipH="1">
              <a:off x="3184427" y="2127228"/>
              <a:ext cx="2337795" cy="1036217"/>
            </a:xfrm>
            <a:prstGeom prst="rect">
              <a:avLst/>
            </a:prstGeom>
            <a:gradFill flip="none" rotWithShape="1">
              <a:gsLst>
                <a:gs pos="34000">
                  <a:srgbClr val="2A93FB"/>
                </a:gs>
                <a:gs pos="100000">
                  <a:srgbClr val="2276CA"/>
                </a:gs>
              </a:gsLst>
              <a:lin ang="10800000" scaled="1"/>
              <a:tileRect/>
            </a:gradFill>
            <a:ln>
              <a:noFill/>
            </a:ln>
          </p:spPr>
          <p:txBody>
            <a:bodyPr vert="horz" wrap="square" lIns="91440" tIns="45720" rIns="91440" bIns="45720" numCol="1" rtlCol="0" anchor="ctr" anchorCtr="0" compatLnSpc="1">
              <a:prstTxWarp prst="textNoShape">
                <a:avLst/>
              </a:prstTxWarp>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11A3C136-C45C-48F5-AC6A-BA59291B80E1}"/>
                </a:ext>
              </a:extLst>
            </p:cNvPr>
            <p:cNvSpPr/>
            <p:nvPr/>
          </p:nvSpPr>
          <p:spPr bwMode="auto">
            <a:xfrm flipH="1">
              <a:off x="2830813" y="2127228"/>
              <a:ext cx="802518" cy="1036217"/>
            </a:xfrm>
            <a:prstGeom prst="rect">
              <a:avLst/>
            </a:prstGeom>
            <a:solidFill>
              <a:srgbClr val="54A8FC"/>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45" name="Rectangle 44">
            <a:extLst>
              <a:ext uri="{FF2B5EF4-FFF2-40B4-BE49-F238E27FC236}">
                <a16:creationId xmlns:a16="http://schemas.microsoft.com/office/drawing/2014/main" id="{DDA8D0B7-715C-4077-87BA-25E11FA65779}"/>
              </a:ext>
            </a:extLst>
          </p:cNvPr>
          <p:cNvSpPr/>
          <p:nvPr/>
        </p:nvSpPr>
        <p:spPr>
          <a:xfrm flipH="1">
            <a:off x="4829777" y="2322171"/>
            <a:ext cx="1316076"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Research Problem</a:t>
            </a:r>
          </a:p>
        </p:txBody>
      </p:sp>
      <p:grpSp>
        <p:nvGrpSpPr>
          <p:cNvPr id="96" name="Group 95">
            <a:extLst>
              <a:ext uri="{FF2B5EF4-FFF2-40B4-BE49-F238E27FC236}">
                <a16:creationId xmlns:a16="http://schemas.microsoft.com/office/drawing/2014/main" id="{724D3CAF-B197-478F-A9D3-4DE757AF5730}"/>
              </a:ext>
            </a:extLst>
          </p:cNvPr>
          <p:cNvGrpSpPr/>
          <p:nvPr/>
        </p:nvGrpSpPr>
        <p:grpSpPr>
          <a:xfrm>
            <a:off x="3920641" y="2384987"/>
            <a:ext cx="410698" cy="520142"/>
            <a:chOff x="2428197" y="2495438"/>
            <a:chExt cx="327967" cy="312981"/>
          </a:xfrm>
          <a:solidFill>
            <a:schemeClr val="tx1"/>
          </a:solidFill>
        </p:grpSpPr>
        <p:sp>
          <p:nvSpPr>
            <p:cNvPr id="75" name="TextBox 74">
              <a:extLst>
                <a:ext uri="{FF2B5EF4-FFF2-40B4-BE49-F238E27FC236}">
                  <a16:creationId xmlns:a16="http://schemas.microsoft.com/office/drawing/2014/main" id="{081D8D0B-2F90-467F-9415-85C2390C37AC}"/>
                </a:ext>
              </a:extLst>
            </p:cNvPr>
            <p:cNvSpPr txBox="1"/>
            <p:nvPr/>
          </p:nvSpPr>
          <p:spPr>
            <a:xfrm>
              <a:off x="2428197" y="2495438"/>
              <a:ext cx="153591" cy="312981"/>
            </a:xfrm>
            <a:custGeom>
              <a:avLst/>
              <a:gdLst/>
              <a:ahLst/>
              <a:cxnLst/>
              <a:rect l="l" t="t" r="r" b="b"/>
              <a:pathLst>
                <a:path w="153591" h="312981">
                  <a:moveTo>
                    <a:pt x="28399" y="0"/>
                  </a:moveTo>
                  <a:lnTo>
                    <a:pt x="125393" y="0"/>
                  </a:lnTo>
                  <a:cubicBezTo>
                    <a:pt x="144192" y="0"/>
                    <a:pt x="153591" y="9599"/>
                    <a:pt x="153591" y="28798"/>
                  </a:cubicBezTo>
                  <a:lnTo>
                    <a:pt x="153591" y="284382"/>
                  </a:lnTo>
                  <a:cubicBezTo>
                    <a:pt x="153591" y="303448"/>
                    <a:pt x="144192" y="312981"/>
                    <a:pt x="125393" y="312981"/>
                  </a:cubicBezTo>
                  <a:lnTo>
                    <a:pt x="27799" y="312981"/>
                  </a:lnTo>
                  <a:cubicBezTo>
                    <a:pt x="9267" y="312981"/>
                    <a:pt x="0" y="303448"/>
                    <a:pt x="0" y="284382"/>
                  </a:cubicBezTo>
                  <a:lnTo>
                    <a:pt x="0" y="28798"/>
                  </a:lnTo>
                  <a:cubicBezTo>
                    <a:pt x="0" y="9599"/>
                    <a:pt x="9467" y="0"/>
                    <a:pt x="28399" y="0"/>
                  </a:cubicBezTo>
                  <a:close/>
                  <a:moveTo>
                    <a:pt x="45998" y="40197"/>
                  </a:moveTo>
                  <a:lnTo>
                    <a:pt x="45998" y="272783"/>
                  </a:lnTo>
                  <a:lnTo>
                    <a:pt x="107794" y="272783"/>
                  </a:lnTo>
                  <a:lnTo>
                    <a:pt x="107794" y="40197"/>
                  </a:lnTo>
                  <a:lnTo>
                    <a:pt x="45998"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4E4579FA-DCC8-435F-A7C5-3CD92B260E2A}"/>
                </a:ext>
              </a:extLst>
            </p:cNvPr>
            <p:cNvSpPr txBox="1"/>
            <p:nvPr/>
          </p:nvSpPr>
          <p:spPr>
            <a:xfrm>
              <a:off x="2603973" y="2495438"/>
              <a:ext cx="152191" cy="312981"/>
            </a:xfrm>
            <a:custGeom>
              <a:avLst/>
              <a:gdLst/>
              <a:ahLst/>
              <a:cxnLst/>
              <a:rect l="l" t="t" r="r" b="b"/>
              <a:pathLst>
                <a:path w="152191" h="312981">
                  <a:moveTo>
                    <a:pt x="31798" y="0"/>
                  </a:moveTo>
                  <a:lnTo>
                    <a:pt x="123592" y="0"/>
                  </a:lnTo>
                  <a:cubicBezTo>
                    <a:pt x="142658" y="0"/>
                    <a:pt x="152191" y="9466"/>
                    <a:pt x="152191" y="28398"/>
                  </a:cubicBezTo>
                  <a:lnTo>
                    <a:pt x="152191" y="88994"/>
                  </a:lnTo>
                  <a:cubicBezTo>
                    <a:pt x="152191" y="98860"/>
                    <a:pt x="148791" y="109793"/>
                    <a:pt x="141991" y="121792"/>
                  </a:cubicBezTo>
                  <a:lnTo>
                    <a:pt x="55996" y="271983"/>
                  </a:lnTo>
                  <a:lnTo>
                    <a:pt x="151791" y="271983"/>
                  </a:lnTo>
                  <a:lnTo>
                    <a:pt x="151791" y="312981"/>
                  </a:lnTo>
                  <a:lnTo>
                    <a:pt x="0" y="312981"/>
                  </a:lnTo>
                  <a:lnTo>
                    <a:pt x="0" y="283982"/>
                  </a:lnTo>
                  <a:lnTo>
                    <a:pt x="105993" y="97594"/>
                  </a:lnTo>
                  <a:lnTo>
                    <a:pt x="105993" y="39797"/>
                  </a:lnTo>
                  <a:lnTo>
                    <a:pt x="48997" y="39797"/>
                  </a:lnTo>
                  <a:lnTo>
                    <a:pt x="48997" y="97994"/>
                  </a:lnTo>
                  <a:lnTo>
                    <a:pt x="3200" y="97994"/>
                  </a:lnTo>
                  <a:lnTo>
                    <a:pt x="3200" y="28398"/>
                  </a:lnTo>
                  <a:cubicBezTo>
                    <a:pt x="3200" y="9466"/>
                    <a:pt x="12732" y="0"/>
                    <a:pt x="31798"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0988B9B6-C2DB-43C5-BE9B-59124BA9805B}"/>
              </a:ext>
            </a:extLst>
          </p:cNvPr>
          <p:cNvGrpSpPr/>
          <p:nvPr/>
        </p:nvGrpSpPr>
        <p:grpSpPr>
          <a:xfrm>
            <a:off x="7584183" y="1090085"/>
            <a:ext cx="2714637" cy="1036217"/>
            <a:chOff x="6669780" y="1090085"/>
            <a:chExt cx="2714637" cy="1036217"/>
          </a:xfrm>
        </p:grpSpPr>
        <p:sp>
          <p:nvSpPr>
            <p:cNvPr id="46" name="Isosceles Triangle 45">
              <a:extLst>
                <a:ext uri="{FF2B5EF4-FFF2-40B4-BE49-F238E27FC236}">
                  <a16:creationId xmlns:a16="http://schemas.microsoft.com/office/drawing/2014/main" id="{63E28AD1-CB47-4549-B6B4-08D248848C44}"/>
                </a:ext>
              </a:extLst>
            </p:cNvPr>
            <p:cNvSpPr/>
            <p:nvPr/>
          </p:nvSpPr>
          <p:spPr bwMode="auto">
            <a:xfrm rot="10800000" flipH="1">
              <a:off x="6686768" y="1995912"/>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vert="horz" wrap="square" lIns="91440" tIns="45720" rIns="91440" bIns="45720" numCol="1" rtlCol="0" anchor="ctr" anchorCtr="0" compatLnSpc="1">
              <a:prstTxWarp prst="textNoShape">
                <a:avLst/>
              </a:prstTxWarp>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72F0BBDD-867D-4F7B-8FA1-A1E55B1EFF78}"/>
                </a:ext>
              </a:extLst>
            </p:cNvPr>
            <p:cNvSpPr/>
            <p:nvPr/>
          </p:nvSpPr>
          <p:spPr bwMode="auto">
            <a:xfrm flipH="1">
              <a:off x="7046623" y="1090085"/>
              <a:ext cx="2337794" cy="1036217"/>
            </a:xfrm>
            <a:prstGeom prst="rect">
              <a:avLst/>
            </a:prstGeom>
            <a:gradFill flip="none" rotWithShape="1">
              <a:gsLst>
                <a:gs pos="34000">
                  <a:srgbClr val="003860"/>
                </a:gs>
                <a:gs pos="100000">
                  <a:srgbClr val="002D4D"/>
                </a:gs>
              </a:gsLst>
              <a:lin ang="108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8EBAC9C1-E5EF-4470-9F45-BEEF7FEA96E9}"/>
                </a:ext>
              </a:extLst>
            </p:cNvPr>
            <p:cNvSpPr/>
            <p:nvPr/>
          </p:nvSpPr>
          <p:spPr bwMode="auto">
            <a:xfrm flipH="1">
              <a:off x="6669780" y="1090085"/>
              <a:ext cx="802518" cy="1036217"/>
            </a:xfrm>
            <a:prstGeom prst="rect">
              <a:avLst/>
            </a:prstGeom>
            <a:solidFill>
              <a:srgbClr val="325F7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sp>
        <p:nvSpPr>
          <p:cNvPr id="50" name="Rectangle 49">
            <a:extLst>
              <a:ext uri="{FF2B5EF4-FFF2-40B4-BE49-F238E27FC236}">
                <a16:creationId xmlns:a16="http://schemas.microsoft.com/office/drawing/2014/main" id="{9088ADB7-325B-4314-A060-90E67EB0CDE1}"/>
              </a:ext>
            </a:extLst>
          </p:cNvPr>
          <p:cNvSpPr/>
          <p:nvPr/>
        </p:nvSpPr>
        <p:spPr>
          <a:xfrm flipH="1">
            <a:off x="8504580" y="1285029"/>
            <a:ext cx="1703650" cy="646331"/>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Research Methodology</a:t>
            </a:r>
          </a:p>
        </p:txBody>
      </p:sp>
      <p:grpSp>
        <p:nvGrpSpPr>
          <p:cNvPr id="82" name="Group 81">
            <a:extLst>
              <a:ext uri="{FF2B5EF4-FFF2-40B4-BE49-F238E27FC236}">
                <a16:creationId xmlns:a16="http://schemas.microsoft.com/office/drawing/2014/main" id="{39A0DC34-44ED-4B2D-A9FF-39F3C0E9B9CC}"/>
              </a:ext>
            </a:extLst>
          </p:cNvPr>
          <p:cNvGrpSpPr/>
          <p:nvPr/>
        </p:nvGrpSpPr>
        <p:grpSpPr>
          <a:xfrm flipH="1">
            <a:off x="7773872" y="1347844"/>
            <a:ext cx="416456" cy="520142"/>
            <a:chOff x="5961241" y="1342015"/>
            <a:chExt cx="416456" cy="520142"/>
          </a:xfrm>
          <a:solidFill>
            <a:schemeClr val="tx1"/>
          </a:solidFill>
        </p:grpSpPr>
        <p:sp>
          <p:nvSpPr>
            <p:cNvPr id="77" name="TextBox 76">
              <a:extLst>
                <a:ext uri="{FF2B5EF4-FFF2-40B4-BE49-F238E27FC236}">
                  <a16:creationId xmlns:a16="http://schemas.microsoft.com/office/drawing/2014/main" id="{E374A049-4DBF-491B-B0B3-BCE4C52A9954}"/>
                </a:ext>
              </a:extLst>
            </p:cNvPr>
            <p:cNvSpPr txBox="1"/>
            <p:nvPr/>
          </p:nvSpPr>
          <p:spPr>
            <a:xfrm flipH="1">
              <a:off x="6185363" y="1342015"/>
              <a:ext cx="192334" cy="520142"/>
            </a:xfrm>
            <a:custGeom>
              <a:avLst/>
              <a:gdLst/>
              <a:ahLst/>
              <a:cxnLst/>
              <a:rect l="l" t="t" r="r" b="b"/>
              <a:pathLst>
                <a:path w="153590" h="312981">
                  <a:moveTo>
                    <a:pt x="28398" y="0"/>
                  </a:moveTo>
                  <a:lnTo>
                    <a:pt x="125392" y="0"/>
                  </a:lnTo>
                  <a:cubicBezTo>
                    <a:pt x="144191" y="0"/>
                    <a:pt x="153590" y="9599"/>
                    <a:pt x="153590" y="28798"/>
                  </a:cubicBezTo>
                  <a:lnTo>
                    <a:pt x="153590" y="284382"/>
                  </a:lnTo>
                  <a:cubicBezTo>
                    <a:pt x="153590"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3" y="272783"/>
                  </a:lnTo>
                  <a:lnTo>
                    <a:pt x="107793"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3664B5C-FB81-4400-B667-A102A944FD37}"/>
                </a:ext>
              </a:extLst>
            </p:cNvPr>
            <p:cNvSpPr txBox="1"/>
            <p:nvPr/>
          </p:nvSpPr>
          <p:spPr>
            <a:xfrm flipH="1">
              <a:off x="5961241" y="1342015"/>
              <a:ext cx="189829" cy="520142"/>
            </a:xfrm>
            <a:custGeom>
              <a:avLst/>
              <a:gdLst/>
              <a:ahLst/>
              <a:cxnLst/>
              <a:rect l="l" t="t" r="r" b="b"/>
              <a:pathLst>
                <a:path w="151590" h="312981">
                  <a:moveTo>
                    <a:pt x="27798" y="0"/>
                  </a:moveTo>
                  <a:lnTo>
                    <a:pt x="122592" y="0"/>
                  </a:lnTo>
                  <a:cubicBezTo>
                    <a:pt x="141391" y="0"/>
                    <a:pt x="150790" y="9599"/>
                    <a:pt x="150790" y="28798"/>
                  </a:cubicBezTo>
                  <a:lnTo>
                    <a:pt x="150790" y="94994"/>
                  </a:lnTo>
                  <a:lnTo>
                    <a:pt x="104793" y="94994"/>
                  </a:lnTo>
                  <a:lnTo>
                    <a:pt x="104793" y="40197"/>
                  </a:lnTo>
                  <a:lnTo>
                    <a:pt x="45997" y="40197"/>
                  </a:lnTo>
                  <a:lnTo>
                    <a:pt x="45997" y="134391"/>
                  </a:lnTo>
                  <a:lnTo>
                    <a:pt x="123392" y="134391"/>
                  </a:lnTo>
                  <a:cubicBezTo>
                    <a:pt x="142191" y="134391"/>
                    <a:pt x="151590" y="143791"/>
                    <a:pt x="151590" y="162590"/>
                  </a:cubicBezTo>
                  <a:lnTo>
                    <a:pt x="151590" y="284382"/>
                  </a:lnTo>
                  <a:cubicBezTo>
                    <a:pt x="151590" y="303448"/>
                    <a:pt x="142191" y="312981"/>
                    <a:pt x="123392" y="312981"/>
                  </a:cubicBezTo>
                  <a:lnTo>
                    <a:pt x="28398" y="312981"/>
                  </a:lnTo>
                  <a:cubicBezTo>
                    <a:pt x="9466" y="312981"/>
                    <a:pt x="0" y="303448"/>
                    <a:pt x="0" y="284382"/>
                  </a:cubicBezTo>
                  <a:lnTo>
                    <a:pt x="0" y="28798"/>
                  </a:lnTo>
                  <a:cubicBezTo>
                    <a:pt x="0" y="9599"/>
                    <a:pt x="9266" y="0"/>
                    <a:pt x="27798" y="0"/>
                  </a:cubicBezTo>
                  <a:close/>
                  <a:moveTo>
                    <a:pt x="45997" y="174189"/>
                  </a:moveTo>
                  <a:lnTo>
                    <a:pt x="45997" y="272783"/>
                  </a:lnTo>
                  <a:lnTo>
                    <a:pt x="105793" y="272783"/>
                  </a:lnTo>
                  <a:lnTo>
                    <a:pt x="105793" y="174189"/>
                  </a:lnTo>
                  <a:lnTo>
                    <a:pt x="45997" y="17418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A4DA35BB-DD29-43AC-8C02-57AC3EBDEBE7}"/>
              </a:ext>
            </a:extLst>
          </p:cNvPr>
          <p:cNvGrpSpPr/>
          <p:nvPr/>
        </p:nvGrpSpPr>
        <p:grpSpPr>
          <a:xfrm>
            <a:off x="3342998" y="1090085"/>
            <a:ext cx="2714636" cy="1036217"/>
            <a:chOff x="2428595" y="1090085"/>
            <a:chExt cx="2714636" cy="1036217"/>
          </a:xfrm>
        </p:grpSpPr>
        <p:sp>
          <p:nvSpPr>
            <p:cNvPr id="51" name="Isosceles Triangle 50">
              <a:extLst>
                <a:ext uri="{FF2B5EF4-FFF2-40B4-BE49-F238E27FC236}">
                  <a16:creationId xmlns:a16="http://schemas.microsoft.com/office/drawing/2014/main" id="{06CA059D-CB33-40FD-B3B1-FB0A0C6109F8}"/>
                </a:ext>
              </a:extLst>
            </p:cNvPr>
            <p:cNvSpPr/>
            <p:nvPr/>
          </p:nvSpPr>
          <p:spPr bwMode="auto">
            <a:xfrm rot="10800000" flipH="1">
              <a:off x="2445582" y="1995912"/>
              <a:ext cx="1848133" cy="96416"/>
            </a:xfrm>
            <a:prstGeom prst="triangle">
              <a:avLst>
                <a:gd name="adj" fmla="val 38029"/>
              </a:avLst>
            </a:prstGeom>
            <a:solidFill>
              <a:srgbClr val="FF0000"/>
            </a:solidFill>
            <a:ln>
              <a:noFill/>
            </a:ln>
            <a:effectLst>
              <a:outerShdw blurRad="50800" dist="101600" dir="5400000" algn="t" rotWithShape="0">
                <a:prstClr val="black">
                  <a:alpha val="75000"/>
                </a:prstClr>
              </a:outerShdw>
            </a:effectLst>
          </p:spPr>
          <p:txBody>
            <a:bodyPr vert="horz" wrap="square" lIns="91440" tIns="45720" rIns="91440" bIns="45720" numCol="1" rtlCol="0" anchor="ctr" anchorCtr="0" compatLnSpc="1">
              <a:prstTxWarp prst="textNoShape">
                <a:avLst/>
              </a:prstTxWarp>
            </a:bodyPr>
            <a:lstStyle/>
            <a:p>
              <a:pPr algn="ctr"/>
              <a:endParaRPr lang="en-US" sz="2000" b="1">
                <a:solidFill>
                  <a:schemeClr val="bg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614D881F-08D2-4CA1-85D8-C0FF2A2FFFA0}"/>
                </a:ext>
              </a:extLst>
            </p:cNvPr>
            <p:cNvSpPr/>
            <p:nvPr/>
          </p:nvSpPr>
          <p:spPr bwMode="auto">
            <a:xfrm flipH="1">
              <a:off x="2805437" y="1090085"/>
              <a:ext cx="2337794" cy="1036217"/>
            </a:xfrm>
            <a:prstGeom prst="rect">
              <a:avLst/>
            </a:prstGeom>
            <a:gradFill flip="none" rotWithShape="1">
              <a:gsLst>
                <a:gs pos="34000">
                  <a:srgbClr val="40B0FF"/>
                </a:gs>
                <a:gs pos="100000">
                  <a:srgbClr val="338DCD"/>
                </a:gs>
              </a:gsLst>
              <a:lin ang="10800000" scaled="1"/>
              <a:tileRect/>
            </a:gradFill>
            <a:ln>
              <a:noFill/>
            </a:ln>
          </p:spPr>
          <p:txBody>
            <a:bodyPr vert="horz" wrap="square" lIns="91440" tIns="45720" rIns="91440" bIns="45720" numCol="1" rtlCol="0" anchor="ctr" anchorCtr="0" compatLnSpc="1">
              <a:prstTxWarp prst="textNoShape">
                <a:avLst/>
              </a:prstTxWarp>
            </a:bodyPr>
            <a:lstStyle/>
            <a:p>
              <a:pPr algn="ctr"/>
              <a:endParaRPr lang="en-US" sz="2000">
                <a:solidFill>
                  <a:schemeClr val="bg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303073B-2976-49E0-860A-5700F78E1275}"/>
                </a:ext>
              </a:extLst>
            </p:cNvPr>
            <p:cNvSpPr/>
            <p:nvPr/>
          </p:nvSpPr>
          <p:spPr bwMode="auto">
            <a:xfrm flipH="1">
              <a:off x="2428595" y="1090085"/>
              <a:ext cx="802518" cy="1036217"/>
            </a:xfrm>
            <a:prstGeom prst="rect">
              <a:avLst/>
            </a:prstGeom>
            <a:solidFill>
              <a:srgbClr val="65BF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bg1"/>
                </a:solidFill>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729B3FC3-8240-4404-B41C-A29340A55BDC}"/>
              </a:ext>
            </a:extLst>
          </p:cNvPr>
          <p:cNvGrpSpPr/>
          <p:nvPr/>
        </p:nvGrpSpPr>
        <p:grpSpPr>
          <a:xfrm flipH="1">
            <a:off x="3592860" y="1347844"/>
            <a:ext cx="297500" cy="520142"/>
            <a:chOff x="1780230" y="1342015"/>
            <a:chExt cx="297500" cy="520142"/>
          </a:xfrm>
          <a:solidFill>
            <a:schemeClr val="tx1"/>
          </a:solidFill>
        </p:grpSpPr>
        <p:sp>
          <p:nvSpPr>
            <p:cNvPr id="79" name="TextBox 78">
              <a:extLst>
                <a:ext uri="{FF2B5EF4-FFF2-40B4-BE49-F238E27FC236}">
                  <a16:creationId xmlns:a16="http://schemas.microsoft.com/office/drawing/2014/main" id="{EA6F22B6-1A64-4881-84A0-8D422F9BD7A5}"/>
                </a:ext>
              </a:extLst>
            </p:cNvPr>
            <p:cNvSpPr txBox="1"/>
            <p:nvPr/>
          </p:nvSpPr>
          <p:spPr>
            <a:xfrm flipH="1">
              <a:off x="1885395" y="1342015"/>
              <a:ext cx="192335" cy="520142"/>
            </a:xfrm>
            <a:custGeom>
              <a:avLst/>
              <a:gdLst/>
              <a:ahLst/>
              <a:cxnLst/>
              <a:rect l="l" t="t" r="r" b="b"/>
              <a:pathLst>
                <a:path w="153591" h="312981">
                  <a:moveTo>
                    <a:pt x="28398" y="0"/>
                  </a:moveTo>
                  <a:lnTo>
                    <a:pt x="125392" y="0"/>
                  </a:lnTo>
                  <a:cubicBezTo>
                    <a:pt x="144191" y="0"/>
                    <a:pt x="153591" y="9599"/>
                    <a:pt x="153591" y="28798"/>
                  </a:cubicBezTo>
                  <a:lnTo>
                    <a:pt x="153591" y="284382"/>
                  </a:lnTo>
                  <a:cubicBezTo>
                    <a:pt x="153591" y="303448"/>
                    <a:pt x="144191" y="312981"/>
                    <a:pt x="125392" y="312981"/>
                  </a:cubicBezTo>
                  <a:lnTo>
                    <a:pt x="27798" y="312981"/>
                  </a:lnTo>
                  <a:cubicBezTo>
                    <a:pt x="9266" y="312981"/>
                    <a:pt x="0" y="303448"/>
                    <a:pt x="0" y="284382"/>
                  </a:cubicBezTo>
                  <a:lnTo>
                    <a:pt x="0" y="28798"/>
                  </a:lnTo>
                  <a:cubicBezTo>
                    <a:pt x="0" y="9599"/>
                    <a:pt x="9466" y="0"/>
                    <a:pt x="28398" y="0"/>
                  </a:cubicBezTo>
                  <a:close/>
                  <a:moveTo>
                    <a:pt x="45997" y="40197"/>
                  </a:moveTo>
                  <a:lnTo>
                    <a:pt x="45997" y="272783"/>
                  </a:lnTo>
                  <a:lnTo>
                    <a:pt x="107793" y="272783"/>
                  </a:lnTo>
                  <a:lnTo>
                    <a:pt x="107793" y="40197"/>
                  </a:lnTo>
                  <a:lnTo>
                    <a:pt x="45997" y="40197"/>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16C6F893-5034-4428-B7C7-0E4EF3EF2092}"/>
                </a:ext>
              </a:extLst>
            </p:cNvPr>
            <p:cNvSpPr txBox="1"/>
            <p:nvPr/>
          </p:nvSpPr>
          <p:spPr>
            <a:xfrm flipH="1">
              <a:off x="1780230" y="1342015"/>
              <a:ext cx="80140" cy="520142"/>
            </a:xfrm>
            <a:custGeom>
              <a:avLst/>
              <a:gdLst/>
              <a:ahLst/>
              <a:cxnLst/>
              <a:rect l="l" t="t" r="r" b="b"/>
              <a:pathLst>
                <a:path w="63997" h="312981">
                  <a:moveTo>
                    <a:pt x="24199" y="0"/>
                  </a:moveTo>
                  <a:lnTo>
                    <a:pt x="63997" y="0"/>
                  </a:lnTo>
                  <a:lnTo>
                    <a:pt x="63997" y="312981"/>
                  </a:lnTo>
                  <a:lnTo>
                    <a:pt x="17999" y="312981"/>
                  </a:lnTo>
                  <a:lnTo>
                    <a:pt x="17999" y="92194"/>
                  </a:lnTo>
                  <a:lnTo>
                    <a:pt x="0" y="92194"/>
                  </a:lnTo>
                  <a:lnTo>
                    <a:pt x="0" y="85994"/>
                  </a:lnTo>
                  <a:lnTo>
                    <a:pt x="24199"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IN" sz="3200" b="1" dirty="0">
                <a:solidFill>
                  <a:schemeClr val="bg1"/>
                </a:solidFill>
                <a:latin typeface="Arial" panose="020B0604020202020204" pitchFamily="34" charset="0"/>
                <a:cs typeface="Arial" panose="020B0604020202020204" pitchFamily="34" charset="0"/>
              </a:endParaRPr>
            </a:p>
          </p:txBody>
        </p:sp>
      </p:grpSp>
      <p:sp>
        <p:nvSpPr>
          <p:cNvPr id="55" name="Rectangle 54">
            <a:extLst>
              <a:ext uri="{FF2B5EF4-FFF2-40B4-BE49-F238E27FC236}">
                <a16:creationId xmlns:a16="http://schemas.microsoft.com/office/drawing/2014/main" id="{373BEB7C-4877-4725-A9EC-7929CF0B2F24}"/>
              </a:ext>
            </a:extLst>
          </p:cNvPr>
          <p:cNvSpPr/>
          <p:nvPr/>
        </p:nvSpPr>
        <p:spPr>
          <a:xfrm flipH="1">
            <a:off x="4320516" y="1423527"/>
            <a:ext cx="1562117" cy="369332"/>
          </a:xfrm>
          <a:prstGeom prst="rect">
            <a:avLst/>
          </a:prstGeom>
        </p:spPr>
        <p:txBody>
          <a:bodyPr wrap="square" anchor="ctr">
            <a:spAutoFit/>
          </a:bodyPr>
          <a:lstStyle/>
          <a:p>
            <a:pPr algn="ctr"/>
            <a:r>
              <a:rPr lang="en-IN" b="1" dirty="0">
                <a:solidFill>
                  <a:schemeClr val="bg1"/>
                </a:solidFill>
                <a:latin typeface="Arial" panose="020B0604020202020204" pitchFamily="34" charset="0"/>
                <a:cs typeface="Arial" panose="020B0604020202020204" pitchFamily="34" charset="0"/>
              </a:rPr>
              <a:t>Project Title</a:t>
            </a:r>
          </a:p>
        </p:txBody>
      </p:sp>
      <p:sp>
        <p:nvSpPr>
          <p:cNvPr id="87" name="Title 1">
            <a:extLst>
              <a:ext uri="{FF2B5EF4-FFF2-40B4-BE49-F238E27FC236}">
                <a16:creationId xmlns:a16="http://schemas.microsoft.com/office/drawing/2014/main" id="{63A599BB-F07D-391B-B90B-E269DC7126D0}"/>
              </a:ext>
            </a:extLst>
          </p:cNvPr>
          <p:cNvSpPr>
            <a:spLocks noGrp="1"/>
          </p:cNvSpPr>
          <p:nvPr>
            <p:ph type="title"/>
          </p:nvPr>
        </p:nvSpPr>
        <p:spPr>
          <a:xfrm>
            <a:off x="310324" y="2971681"/>
            <a:ext cx="2862591" cy="918342"/>
          </a:xfrm>
        </p:spPr>
        <p:txBody>
          <a:bodyPr anchor="ctr">
            <a:normAutofit/>
          </a:bodyPr>
          <a:lstStyle/>
          <a:p>
            <a:r>
              <a:rPr lang="en-US" sz="4800" dirty="0">
                <a:latin typeface="Arial" panose="020B0604020202020204" pitchFamily="34" charset="0"/>
                <a:cs typeface="Arial" panose="020B0604020202020204" pitchFamily="34" charset="0"/>
              </a:rPr>
              <a:t>Agenda</a:t>
            </a:r>
          </a:p>
        </p:txBody>
      </p:sp>
      <p:pic>
        <p:nvPicPr>
          <p:cNvPr id="92" name="Audio 91">
            <a:hlinkClick r:id="" action="ppaction://media"/>
            <a:extLst>
              <a:ext uri="{FF2B5EF4-FFF2-40B4-BE49-F238E27FC236}">
                <a16:creationId xmlns:a16="http://schemas.microsoft.com/office/drawing/2014/main" id="{9DE662AA-2371-1F69-C34F-F232A22F1BF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4701482"/>
      </p:ext>
    </p:extLst>
  </p:cSld>
  <p:clrMapOvr>
    <a:masterClrMapping/>
  </p:clrMapOvr>
  <mc:AlternateContent xmlns:mc="http://schemas.openxmlformats.org/markup-compatibility/2006" xmlns:p14="http://schemas.microsoft.com/office/powerpoint/2010/main">
    <mc:Choice Requires="p14">
      <p:transition spd="slow" p14:dur="2000" advTm="54592"/>
    </mc:Choice>
    <mc:Fallback xmlns="">
      <p:transition spd="slow" advTm="54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00"/>
                            </p:stCondLst>
                            <p:childTnLst>
                              <p:par>
                                <p:cTn id="73" presetID="53" presetClass="entr" presetSubtype="16"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500"/>
                                        <p:tgtEl>
                                          <p:spTgt spid="34"/>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82"/>
                                        </p:tgtEl>
                                        <p:attrNameLst>
                                          <p:attrName>style.visibility</p:attrName>
                                        </p:attrNameLst>
                                      </p:cBhvr>
                                      <p:to>
                                        <p:strVal val="visible"/>
                                      </p:to>
                                    </p:set>
                                    <p:anim calcmode="lin" valueType="num">
                                      <p:cBhvr>
                                        <p:cTn id="90" dur="500" fill="hold"/>
                                        <p:tgtEl>
                                          <p:spTgt spid="82"/>
                                        </p:tgtEl>
                                        <p:attrNameLst>
                                          <p:attrName>ppt_w</p:attrName>
                                        </p:attrNameLst>
                                      </p:cBhvr>
                                      <p:tavLst>
                                        <p:tav tm="0">
                                          <p:val>
                                            <p:fltVal val="0"/>
                                          </p:val>
                                        </p:tav>
                                        <p:tav tm="100000">
                                          <p:val>
                                            <p:strVal val="#ppt_w"/>
                                          </p:val>
                                        </p:tav>
                                      </p:tavLst>
                                    </p:anim>
                                    <p:anim calcmode="lin" valueType="num">
                                      <p:cBhvr>
                                        <p:cTn id="91" dur="500" fill="hold"/>
                                        <p:tgtEl>
                                          <p:spTgt spid="82"/>
                                        </p:tgtEl>
                                        <p:attrNameLst>
                                          <p:attrName>ppt_h</p:attrName>
                                        </p:attrNameLst>
                                      </p:cBhvr>
                                      <p:tavLst>
                                        <p:tav tm="0">
                                          <p:val>
                                            <p:fltVal val="0"/>
                                          </p:val>
                                        </p:tav>
                                        <p:tav tm="100000">
                                          <p:val>
                                            <p:strVal val="#ppt_h"/>
                                          </p:val>
                                        </p:tav>
                                      </p:tavLst>
                                    </p:anim>
                                    <p:animEffect transition="in" filter="fade">
                                      <p:cBhvr>
                                        <p:cTn id="92" dur="500"/>
                                        <p:tgtEl>
                                          <p:spTgt spid="82"/>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up)">
                                      <p:cBhvr>
                                        <p:cTn id="101" dur="500"/>
                                        <p:tgtEl>
                                          <p:spTgt spid="39"/>
                                        </p:tgtEl>
                                      </p:cBhvr>
                                    </p:animEffect>
                                  </p:childTnLst>
                                </p:cTn>
                              </p:par>
                            </p:childTnLst>
                          </p:cTn>
                        </p:par>
                        <p:par>
                          <p:cTn id="102" fill="hold">
                            <p:stCondLst>
                              <p:cond delay="500"/>
                            </p:stCondLst>
                            <p:childTnLst>
                              <p:par>
                                <p:cTn id="103" presetID="53" presetClass="entr" presetSubtype="16" fill="hold" nodeType="after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500" fill="hold"/>
                                        <p:tgtEl>
                                          <p:spTgt spid="84"/>
                                        </p:tgtEl>
                                        <p:attrNameLst>
                                          <p:attrName>ppt_w</p:attrName>
                                        </p:attrNameLst>
                                      </p:cBhvr>
                                      <p:tavLst>
                                        <p:tav tm="0">
                                          <p:val>
                                            <p:fltVal val="0"/>
                                          </p:val>
                                        </p:tav>
                                        <p:tav tm="100000">
                                          <p:val>
                                            <p:strVal val="#ppt_w"/>
                                          </p:val>
                                        </p:tav>
                                      </p:tavLst>
                                    </p:anim>
                                    <p:anim calcmode="lin" valueType="num">
                                      <p:cBhvr>
                                        <p:cTn id="106" dur="500" fill="hold"/>
                                        <p:tgtEl>
                                          <p:spTgt spid="84"/>
                                        </p:tgtEl>
                                        <p:attrNameLst>
                                          <p:attrName>ppt_h</p:attrName>
                                        </p:attrNameLst>
                                      </p:cBhvr>
                                      <p:tavLst>
                                        <p:tav tm="0">
                                          <p:val>
                                            <p:fltVal val="0"/>
                                          </p:val>
                                        </p:tav>
                                        <p:tav tm="100000">
                                          <p:val>
                                            <p:strVal val="#ppt_h"/>
                                          </p:val>
                                        </p:tav>
                                      </p:tavLst>
                                    </p:anim>
                                    <p:animEffect transition="in" filter="fade">
                                      <p:cBhvr>
                                        <p:cTn id="107" dur="500"/>
                                        <p:tgtEl>
                                          <p:spTgt spid="84"/>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wipe(up)">
                                      <p:cBhvr>
                                        <p:cTn id="116" dur="500"/>
                                        <p:tgtEl>
                                          <p:spTgt spid="44"/>
                                        </p:tgtEl>
                                      </p:cBhvr>
                                    </p:animEffect>
                                  </p:childTnLst>
                                </p:cTn>
                              </p:par>
                            </p:childTnLst>
                          </p:cTn>
                        </p:par>
                        <p:par>
                          <p:cTn id="117" fill="hold">
                            <p:stCondLst>
                              <p:cond delay="500"/>
                            </p:stCondLst>
                            <p:childTnLst>
                              <p:par>
                                <p:cTn id="118" presetID="53" presetClass="entr" presetSubtype="16" fill="hold" nodeType="afterEffect">
                                  <p:stCondLst>
                                    <p:cond delay="0"/>
                                  </p:stCondLst>
                                  <p:childTnLst>
                                    <p:set>
                                      <p:cBhvr>
                                        <p:cTn id="119" dur="1" fill="hold">
                                          <p:stCondLst>
                                            <p:cond delay="0"/>
                                          </p:stCondLst>
                                        </p:cTn>
                                        <p:tgtEl>
                                          <p:spTgt spid="81"/>
                                        </p:tgtEl>
                                        <p:attrNameLst>
                                          <p:attrName>style.visibility</p:attrName>
                                        </p:attrNameLst>
                                      </p:cBhvr>
                                      <p:to>
                                        <p:strVal val="visible"/>
                                      </p:to>
                                    </p:set>
                                    <p:anim calcmode="lin" valueType="num">
                                      <p:cBhvr>
                                        <p:cTn id="120" dur="500" fill="hold"/>
                                        <p:tgtEl>
                                          <p:spTgt spid="81"/>
                                        </p:tgtEl>
                                        <p:attrNameLst>
                                          <p:attrName>ppt_w</p:attrName>
                                        </p:attrNameLst>
                                      </p:cBhvr>
                                      <p:tavLst>
                                        <p:tav tm="0">
                                          <p:val>
                                            <p:fltVal val="0"/>
                                          </p:val>
                                        </p:tav>
                                        <p:tav tm="100000">
                                          <p:val>
                                            <p:strVal val="#ppt_w"/>
                                          </p:val>
                                        </p:tav>
                                      </p:tavLst>
                                    </p:anim>
                                    <p:anim calcmode="lin" valueType="num">
                                      <p:cBhvr>
                                        <p:cTn id="121" dur="500" fill="hold"/>
                                        <p:tgtEl>
                                          <p:spTgt spid="81"/>
                                        </p:tgtEl>
                                        <p:attrNameLst>
                                          <p:attrName>ppt_h</p:attrName>
                                        </p:attrNameLst>
                                      </p:cBhvr>
                                      <p:tavLst>
                                        <p:tav tm="0">
                                          <p:val>
                                            <p:fltVal val="0"/>
                                          </p:val>
                                        </p:tav>
                                        <p:tav tm="100000">
                                          <p:val>
                                            <p:strVal val="#ppt_h"/>
                                          </p:val>
                                        </p:tav>
                                      </p:tavLst>
                                    </p:anim>
                                    <p:animEffect transition="in" filter="fade">
                                      <p:cBhvr>
                                        <p:cTn id="122" dur="500"/>
                                        <p:tgtEl>
                                          <p:spTgt spid="81"/>
                                        </p:tgtEl>
                                      </p:cBhvr>
                                    </p:animEffect>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nodeType="click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up)">
                                      <p:cBhvr>
                                        <p:cTn id="131" dur="500"/>
                                        <p:tgtEl>
                                          <p:spTgt spid="49"/>
                                        </p:tgtEl>
                                      </p:cBhvr>
                                    </p:animEffect>
                                  </p:childTnLst>
                                </p:cTn>
                              </p:par>
                            </p:childTnLst>
                          </p:cTn>
                        </p:par>
                        <p:par>
                          <p:cTn id="132" fill="hold">
                            <p:stCondLst>
                              <p:cond delay="500"/>
                            </p:stCondLst>
                            <p:childTnLst>
                              <p:par>
                                <p:cTn id="133" presetID="53" presetClass="entr" presetSubtype="16" fill="hold" nodeType="afterEffect">
                                  <p:stCondLst>
                                    <p:cond delay="0"/>
                                  </p:stCondLst>
                                  <p:childTnLst>
                                    <p:set>
                                      <p:cBhvr>
                                        <p:cTn id="134" dur="1" fill="hold">
                                          <p:stCondLst>
                                            <p:cond delay="0"/>
                                          </p:stCondLst>
                                        </p:cTn>
                                        <p:tgtEl>
                                          <p:spTgt spid="85"/>
                                        </p:tgtEl>
                                        <p:attrNameLst>
                                          <p:attrName>style.visibility</p:attrName>
                                        </p:attrNameLst>
                                      </p:cBhvr>
                                      <p:to>
                                        <p:strVal val="visible"/>
                                      </p:to>
                                    </p:set>
                                    <p:anim calcmode="lin" valueType="num">
                                      <p:cBhvr>
                                        <p:cTn id="135" dur="500" fill="hold"/>
                                        <p:tgtEl>
                                          <p:spTgt spid="85"/>
                                        </p:tgtEl>
                                        <p:attrNameLst>
                                          <p:attrName>ppt_w</p:attrName>
                                        </p:attrNameLst>
                                      </p:cBhvr>
                                      <p:tavLst>
                                        <p:tav tm="0">
                                          <p:val>
                                            <p:fltVal val="0"/>
                                          </p:val>
                                        </p:tav>
                                        <p:tav tm="100000">
                                          <p:val>
                                            <p:strVal val="#ppt_w"/>
                                          </p:val>
                                        </p:tav>
                                      </p:tavLst>
                                    </p:anim>
                                    <p:anim calcmode="lin" valueType="num">
                                      <p:cBhvr>
                                        <p:cTn id="136" dur="500" fill="hold"/>
                                        <p:tgtEl>
                                          <p:spTgt spid="85"/>
                                        </p:tgtEl>
                                        <p:attrNameLst>
                                          <p:attrName>ppt_h</p:attrName>
                                        </p:attrNameLst>
                                      </p:cBhvr>
                                      <p:tavLst>
                                        <p:tav tm="0">
                                          <p:val>
                                            <p:fltVal val="0"/>
                                          </p:val>
                                        </p:tav>
                                        <p:tav tm="100000">
                                          <p:val>
                                            <p:strVal val="#ppt_h"/>
                                          </p:val>
                                        </p:tav>
                                      </p:tavLst>
                                    </p:anim>
                                    <p:animEffect transition="in" filter="fade">
                                      <p:cBhvr>
                                        <p:cTn id="137" dur="500"/>
                                        <p:tgtEl>
                                          <p:spTgt spid="85"/>
                                        </p:tgtEl>
                                      </p:cBhvr>
                                    </p:animEffect>
                                  </p:childTnLst>
                                </p:cTn>
                              </p:par>
                            </p:childTnLst>
                          </p:cTn>
                        </p:par>
                        <p:par>
                          <p:cTn id="138" fill="hold">
                            <p:stCondLst>
                              <p:cond delay="1000"/>
                            </p:stCondLst>
                            <p:childTnLst>
                              <p:par>
                                <p:cTn id="139" presetID="10" presetClass="entr" presetSubtype="0" fill="hold" grpId="0" nodeType="after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500"/>
                                        <p:tgtEl>
                                          <p:spTgt spid="15"/>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wipe(up)">
                                      <p:cBhvr>
                                        <p:cTn id="146" dur="500"/>
                                        <p:tgtEl>
                                          <p:spTgt spid="54"/>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80"/>
                                        </p:tgtEl>
                                        <p:attrNameLst>
                                          <p:attrName>style.visibility</p:attrName>
                                        </p:attrNameLst>
                                      </p:cBhvr>
                                      <p:to>
                                        <p:strVal val="visible"/>
                                      </p:to>
                                    </p:set>
                                    <p:anim calcmode="lin" valueType="num">
                                      <p:cBhvr>
                                        <p:cTn id="150" dur="500" fill="hold"/>
                                        <p:tgtEl>
                                          <p:spTgt spid="80"/>
                                        </p:tgtEl>
                                        <p:attrNameLst>
                                          <p:attrName>ppt_w</p:attrName>
                                        </p:attrNameLst>
                                      </p:cBhvr>
                                      <p:tavLst>
                                        <p:tav tm="0">
                                          <p:val>
                                            <p:fltVal val="0"/>
                                          </p:val>
                                        </p:tav>
                                        <p:tav tm="100000">
                                          <p:val>
                                            <p:strVal val="#ppt_w"/>
                                          </p:val>
                                        </p:tav>
                                      </p:tavLst>
                                    </p:anim>
                                    <p:anim calcmode="lin" valueType="num">
                                      <p:cBhvr>
                                        <p:cTn id="151" dur="500" fill="hold"/>
                                        <p:tgtEl>
                                          <p:spTgt spid="80"/>
                                        </p:tgtEl>
                                        <p:attrNameLst>
                                          <p:attrName>ppt_h</p:attrName>
                                        </p:attrNameLst>
                                      </p:cBhvr>
                                      <p:tavLst>
                                        <p:tav tm="0">
                                          <p:val>
                                            <p:fltVal val="0"/>
                                          </p:val>
                                        </p:tav>
                                        <p:tav tm="100000">
                                          <p:val>
                                            <p:strVal val="#ppt_h"/>
                                          </p:val>
                                        </p:tav>
                                      </p:tavLst>
                                    </p:anim>
                                    <p:animEffect transition="in" filter="fade">
                                      <p:cBhvr>
                                        <p:cTn id="152" dur="500"/>
                                        <p:tgtEl>
                                          <p:spTgt spid="80"/>
                                        </p:tgtEl>
                                      </p:cBhvr>
                                    </p:animEffect>
                                  </p:childTnLst>
                                </p:cTn>
                              </p:par>
                            </p:childTnLst>
                          </p:cTn>
                        </p:par>
                        <p:par>
                          <p:cTn id="153" fill="hold">
                            <p:stCondLst>
                              <p:cond delay="1000"/>
                            </p:stCondLst>
                            <p:childTnLst>
                              <p:par>
                                <p:cTn id="154" presetID="10" presetClass="entr" presetSubtype="0" fill="hold" grpId="0" nodeType="afterEffect">
                                  <p:stCondLst>
                                    <p:cond delay="0"/>
                                  </p:stCondLst>
                                  <p:childTnLst>
                                    <p:set>
                                      <p:cBhvr>
                                        <p:cTn id="155" dur="1" fill="hold">
                                          <p:stCondLst>
                                            <p:cond delay="0"/>
                                          </p:stCondLst>
                                        </p:cTn>
                                        <p:tgtEl>
                                          <p:spTgt spid="10"/>
                                        </p:tgtEl>
                                        <p:attrNameLst>
                                          <p:attrName>style.visibility</p:attrName>
                                        </p:attrNameLst>
                                      </p:cBhvr>
                                      <p:to>
                                        <p:strVal val="visible"/>
                                      </p:to>
                                    </p:set>
                                    <p:animEffect transition="in" filter="fade">
                                      <p:cBhvr>
                                        <p:cTn id="1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7" fill="hold" display="0">
                  <p:stCondLst>
                    <p:cond delay="indefinite"/>
                  </p:stCondLst>
                  <p:endCondLst>
                    <p:cond evt="onStopAudio" delay="0">
                      <p:tgtEl>
                        <p:sldTgt/>
                      </p:tgtEl>
                    </p:cond>
                  </p:endCondLst>
                </p:cTn>
                <p:tgtEl>
                  <p:spTgt spid="92"/>
                </p:tgtEl>
              </p:cMediaNode>
            </p:audio>
          </p:childTnLst>
        </p:cTn>
      </p:par>
    </p:tnLst>
    <p:bldLst>
      <p:bldP spid="10" grpId="0"/>
      <p:bldP spid="20" grpId="0"/>
      <p:bldP spid="15" grpId="0"/>
      <p:bldP spid="25" grpId="0"/>
      <p:bldP spid="30" grpId="0"/>
      <p:bldP spid="40" grpId="0"/>
      <p:bldP spid="35" grpId="0"/>
      <p:bldP spid="45" grpId="0"/>
      <p:bldP spid="50"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8E9B4F4F-3458-DDAE-8D29-0B8602A2897E}"/>
              </a:ext>
            </a:extLst>
          </p:cNvPr>
          <p:cNvSpPr>
            <a:spLocks noGrp="1"/>
          </p:cNvSpPr>
          <p:nvPr>
            <p:ph type="title"/>
          </p:nvPr>
        </p:nvSpPr>
        <p:spPr>
          <a:xfrm>
            <a:off x="777240" y="777240"/>
            <a:ext cx="4606280" cy="887173"/>
          </a:xfrm>
        </p:spPr>
        <p:txBody>
          <a:bodyPr anchor="b">
            <a:normAutofit/>
          </a:bodyPr>
          <a:lstStyle/>
          <a:p>
            <a:r>
              <a:rPr lang="en-US" sz="4800" b="1" dirty="0">
                <a:latin typeface="Arial" panose="020B0604020202020204" pitchFamily="34" charset="0"/>
                <a:cs typeface="Arial" panose="020B0604020202020204" pitchFamily="34" charset="0"/>
              </a:rPr>
              <a:t>Project Title </a:t>
            </a:r>
          </a:p>
        </p:txBody>
      </p:sp>
      <p:sp>
        <p:nvSpPr>
          <p:cNvPr id="3" name="Content Placeholder 2">
            <a:extLst>
              <a:ext uri="{FF2B5EF4-FFF2-40B4-BE49-F238E27FC236}">
                <a16:creationId xmlns:a16="http://schemas.microsoft.com/office/drawing/2014/main" id="{FBB8D1F2-817A-5C7E-0B1F-99D6528BCE16}"/>
              </a:ext>
            </a:extLst>
          </p:cNvPr>
          <p:cNvSpPr>
            <a:spLocks noGrp="1"/>
          </p:cNvSpPr>
          <p:nvPr>
            <p:ph idx="1"/>
          </p:nvPr>
        </p:nvSpPr>
        <p:spPr>
          <a:xfrm>
            <a:off x="785807" y="2437970"/>
            <a:ext cx="5512724" cy="2835163"/>
          </a:xfrm>
        </p:spPr>
        <p:txBody>
          <a:bodyPr anchor="t">
            <a:noAutofit/>
          </a:bodyPr>
          <a:lstStyle/>
          <a:p>
            <a:pPr marL="0" indent="0">
              <a:lnSpc>
                <a:spcPct val="150000"/>
              </a:lnSpc>
              <a:buNone/>
            </a:pPr>
            <a:r>
              <a:rPr lang="en-US" sz="2400" dirty="0">
                <a:latin typeface="Arial" panose="020B0604020202020204" pitchFamily="34" charset="0"/>
                <a:cs typeface="Arial" panose="020B0604020202020204" pitchFamily="34" charset="0"/>
              </a:rPr>
              <a:t>Securing VoIP (Voice over IP) using TLS (Transport Layer Security) and SRTP (Secure Real Time Protocol: A practical study in Service Provider networks.</a:t>
            </a:r>
          </a:p>
          <a:p>
            <a:pPr marL="0" indent="0">
              <a:buNone/>
            </a:pPr>
            <a:endParaRPr lang="en-US" sz="2400" dirty="0"/>
          </a:p>
        </p:txBody>
      </p:sp>
      <p:grpSp>
        <p:nvGrpSpPr>
          <p:cNvPr id="38"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9" name="Oval 38">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Illuminated server room panel">
            <a:extLst>
              <a:ext uri="{FF2B5EF4-FFF2-40B4-BE49-F238E27FC236}">
                <a16:creationId xmlns:a16="http://schemas.microsoft.com/office/drawing/2014/main" id="{7E2557DC-EDB8-0537-12BF-99F121290587}"/>
              </a:ext>
            </a:extLst>
          </p:cNvPr>
          <p:cNvPicPr>
            <a:picLocks noChangeAspect="1"/>
          </p:cNvPicPr>
          <p:nvPr/>
        </p:nvPicPr>
        <p:blipFill rotWithShape="1">
          <a:blip r:embed="rId6"/>
          <a:srcRect l="12044" r="20332"/>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pic>
        <p:nvPicPr>
          <p:cNvPr id="7" name="Audio 6">
            <a:hlinkClick r:id="" action="ppaction://media"/>
            <a:extLst>
              <a:ext uri="{FF2B5EF4-FFF2-40B4-BE49-F238E27FC236}">
                <a16:creationId xmlns:a16="http://schemas.microsoft.com/office/drawing/2014/main" id="{D4CFD43B-7633-520E-C258-FBE93397A75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667374846"/>
      </p:ext>
    </p:extLst>
  </p:cSld>
  <p:clrMapOvr>
    <a:masterClrMapping/>
  </p:clrMapOvr>
  <mc:AlternateContent xmlns:mc="http://schemas.openxmlformats.org/markup-compatibility/2006" xmlns:p14="http://schemas.microsoft.com/office/powerpoint/2010/main">
    <mc:Choice Requires="p14">
      <p:transition spd="slow" p14:dur="2000" advTm="21141"/>
    </mc:Choice>
    <mc:Fallback xmlns="">
      <p:transition spd="slow" advTm="21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87">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89">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8E9B4F4F-3458-DDAE-8D29-0B8602A2897E}"/>
              </a:ext>
            </a:extLst>
          </p:cNvPr>
          <p:cNvSpPr>
            <a:spLocks noGrp="1"/>
          </p:cNvSpPr>
          <p:nvPr>
            <p:ph type="title"/>
          </p:nvPr>
        </p:nvSpPr>
        <p:spPr>
          <a:xfrm>
            <a:off x="777239" y="777240"/>
            <a:ext cx="5356919" cy="914102"/>
          </a:xfrm>
        </p:spPr>
        <p:txBody>
          <a:bodyPr vert="horz" lIns="91440" tIns="45720" rIns="91440" bIns="45720" rtlCol="0" anchor="b">
            <a:normAutofit/>
          </a:bodyPr>
          <a:lstStyle/>
          <a:p>
            <a:r>
              <a:rPr lang="en-US" sz="4800" b="1" dirty="0">
                <a:latin typeface="Arial" panose="020B0604020202020204" pitchFamily="34" charset="0"/>
                <a:cs typeface="Arial" panose="020B0604020202020204" pitchFamily="34" charset="0"/>
              </a:rPr>
              <a:t>VoIP, TLS &amp; SRTP</a:t>
            </a:r>
          </a:p>
        </p:txBody>
      </p:sp>
      <p:sp>
        <p:nvSpPr>
          <p:cNvPr id="105"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107" name="Oval 94">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95">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96">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97">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98">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Graphical user interface, application&#10;&#10;Description automatically generated">
            <a:extLst>
              <a:ext uri="{FF2B5EF4-FFF2-40B4-BE49-F238E27FC236}">
                <a16:creationId xmlns:a16="http://schemas.microsoft.com/office/drawing/2014/main" id="{190D1679-908F-4058-D18E-C1F398295251}"/>
              </a:ext>
            </a:extLst>
          </p:cNvPr>
          <p:cNvPicPr>
            <a:picLocks noChangeAspect="1"/>
          </p:cNvPicPr>
          <p:nvPr/>
        </p:nvPicPr>
        <p:blipFill rotWithShape="1">
          <a:blip r:embed="rId6"/>
          <a:srcRect l="12753" r="16997"/>
          <a:stretch/>
        </p:blipFill>
        <p:spPr>
          <a:xfrm>
            <a:off x="7425422" y="1691342"/>
            <a:ext cx="3475314" cy="3475314"/>
          </a:xfrm>
          <a:prstGeom prst="rect">
            <a:avLst/>
          </a:prstGeom>
        </p:spPr>
      </p:pic>
      <p:grpSp>
        <p:nvGrpSpPr>
          <p:cNvPr id="31" name="Group 30">
            <a:extLst>
              <a:ext uri="{FF2B5EF4-FFF2-40B4-BE49-F238E27FC236}">
                <a16:creationId xmlns:a16="http://schemas.microsoft.com/office/drawing/2014/main" id="{5FB349BA-1E04-3B94-8A86-8CCFFC012007}"/>
              </a:ext>
            </a:extLst>
          </p:cNvPr>
          <p:cNvGrpSpPr/>
          <p:nvPr/>
        </p:nvGrpSpPr>
        <p:grpSpPr>
          <a:xfrm>
            <a:off x="907890" y="2273432"/>
            <a:ext cx="5226268" cy="714283"/>
            <a:chOff x="907890" y="2273432"/>
            <a:chExt cx="5226268" cy="714283"/>
          </a:xfrm>
        </p:grpSpPr>
        <p:sp>
          <p:nvSpPr>
            <p:cNvPr id="19" name="Rounded Rectangle 18">
              <a:extLst>
                <a:ext uri="{FF2B5EF4-FFF2-40B4-BE49-F238E27FC236}">
                  <a16:creationId xmlns:a16="http://schemas.microsoft.com/office/drawing/2014/main" id="{9851158C-8C6C-2638-68EA-24A9F26130B7}"/>
                </a:ext>
              </a:extLst>
            </p:cNvPr>
            <p:cNvSpPr/>
            <p:nvPr/>
          </p:nvSpPr>
          <p:spPr>
            <a:xfrm>
              <a:off x="907890" y="2273432"/>
              <a:ext cx="5226268" cy="71428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0" name="Rectangle 19" descr="Telephone">
              <a:extLst>
                <a:ext uri="{FF2B5EF4-FFF2-40B4-BE49-F238E27FC236}">
                  <a16:creationId xmlns:a16="http://schemas.microsoft.com/office/drawing/2014/main" id="{B7B29106-98DE-F1A6-D276-FDD6965C6F89}"/>
                </a:ext>
              </a:extLst>
            </p:cNvPr>
            <p:cNvSpPr/>
            <p:nvPr/>
          </p:nvSpPr>
          <p:spPr>
            <a:xfrm>
              <a:off x="1123960" y="2434146"/>
              <a:ext cx="392855" cy="39285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id="{69AF1CE3-B189-EBA1-002A-40B110E50082}"/>
                </a:ext>
              </a:extLst>
            </p:cNvPr>
            <p:cNvSpPr/>
            <p:nvPr/>
          </p:nvSpPr>
          <p:spPr>
            <a:xfrm>
              <a:off x="1732886" y="2273432"/>
              <a:ext cx="4401271" cy="714283"/>
            </a:xfrm>
            <a:custGeom>
              <a:avLst/>
              <a:gdLst>
                <a:gd name="connsiteX0" fmla="*/ 0 w 4401271"/>
                <a:gd name="connsiteY0" fmla="*/ 0 h 714283"/>
                <a:gd name="connsiteX1" fmla="*/ 4401271 w 4401271"/>
                <a:gd name="connsiteY1" fmla="*/ 0 h 714283"/>
                <a:gd name="connsiteX2" fmla="*/ 4401271 w 4401271"/>
                <a:gd name="connsiteY2" fmla="*/ 714283 h 714283"/>
                <a:gd name="connsiteX3" fmla="*/ 0 w 4401271"/>
                <a:gd name="connsiteY3" fmla="*/ 714283 h 714283"/>
                <a:gd name="connsiteX4" fmla="*/ 0 w 4401271"/>
                <a:gd name="connsiteY4" fmla="*/ 0 h 71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71" h="714283">
                  <a:moveTo>
                    <a:pt x="0" y="0"/>
                  </a:moveTo>
                  <a:lnTo>
                    <a:pt x="4401271" y="0"/>
                  </a:lnTo>
                  <a:lnTo>
                    <a:pt x="4401271" y="714283"/>
                  </a:lnTo>
                  <a:lnTo>
                    <a:pt x="0" y="714283"/>
                  </a:lnTo>
                  <a:lnTo>
                    <a:pt x="0" y="0"/>
                  </a:lnTo>
                  <a:close/>
                </a:path>
              </a:pathLst>
            </a:custGeom>
            <a:solidFill>
              <a:schemeClr val="accent6"/>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595" tIns="75595" rIns="75595" bIns="75595" numCol="1" spcCol="1270" anchor="ctr" anchorCtr="0">
              <a:noAutofit/>
            </a:bodyPr>
            <a:lstStyle/>
            <a:p>
              <a:pPr marL="0" lvl="0" indent="0" algn="l" defTabSz="711200">
                <a:lnSpc>
                  <a:spcPct val="100000"/>
                </a:lnSpc>
                <a:spcBef>
                  <a:spcPct val="0"/>
                </a:spcBef>
                <a:spcAft>
                  <a:spcPct val="35000"/>
                </a:spcAft>
                <a:buNone/>
              </a:pPr>
              <a:r>
                <a:rPr lang="en-ZA" sz="1600" kern="1200" dirty="0">
                  <a:solidFill>
                    <a:schemeClr val="bg1"/>
                  </a:solidFill>
                  <a:latin typeface="Arial" panose="020B0604020202020204" pitchFamily="34" charset="0"/>
                  <a:cs typeface="Arial" panose="020B0604020202020204" pitchFamily="34" charset="0"/>
                </a:rPr>
                <a:t>VoIP </a:t>
              </a:r>
              <a:r>
                <a:rPr lang="en-ZA" sz="1600" kern="12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ZA" sz="1600" kern="1200" dirty="0">
                  <a:solidFill>
                    <a:schemeClr val="bg1"/>
                  </a:solidFill>
                  <a:latin typeface="Arial" panose="020B0604020202020204" pitchFamily="34" charset="0"/>
                  <a:cs typeface="Arial" panose="020B0604020202020204" pitchFamily="34" charset="0"/>
                </a:rPr>
                <a:t> Cheap technology for making phone calls over the internet </a:t>
              </a:r>
              <a:r>
                <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(Muhammad &amp; Muhammad, 2017). </a:t>
              </a:r>
              <a:endParaRPr lang="en-US" sz="1600" kern="1200"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D0C7607E-C33E-9271-A525-05E7402405FF}"/>
              </a:ext>
            </a:extLst>
          </p:cNvPr>
          <p:cNvGrpSpPr/>
          <p:nvPr/>
        </p:nvGrpSpPr>
        <p:grpSpPr>
          <a:xfrm>
            <a:off x="907890" y="3166286"/>
            <a:ext cx="5226268" cy="714283"/>
            <a:chOff x="907890" y="3166286"/>
            <a:chExt cx="5226268" cy="714283"/>
          </a:xfrm>
        </p:grpSpPr>
        <p:sp>
          <p:nvSpPr>
            <p:cNvPr id="22" name="Rounded Rectangle 21">
              <a:extLst>
                <a:ext uri="{FF2B5EF4-FFF2-40B4-BE49-F238E27FC236}">
                  <a16:creationId xmlns:a16="http://schemas.microsoft.com/office/drawing/2014/main" id="{C5BAAE37-BBD8-8E17-244F-9EA1A3A7CBC3}"/>
                </a:ext>
              </a:extLst>
            </p:cNvPr>
            <p:cNvSpPr/>
            <p:nvPr/>
          </p:nvSpPr>
          <p:spPr>
            <a:xfrm>
              <a:off x="907890" y="3166286"/>
              <a:ext cx="5226268" cy="71428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3" name="Rectangle 22" descr="Receiver">
              <a:extLst>
                <a:ext uri="{FF2B5EF4-FFF2-40B4-BE49-F238E27FC236}">
                  <a16:creationId xmlns:a16="http://schemas.microsoft.com/office/drawing/2014/main" id="{51F020C4-1AF5-1012-BFBB-8316752E03BE}"/>
                </a:ext>
              </a:extLst>
            </p:cNvPr>
            <p:cNvSpPr/>
            <p:nvPr/>
          </p:nvSpPr>
          <p:spPr>
            <a:xfrm>
              <a:off x="1123960" y="3326999"/>
              <a:ext cx="392855" cy="39285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4" name="Freeform 23">
              <a:extLst>
                <a:ext uri="{FF2B5EF4-FFF2-40B4-BE49-F238E27FC236}">
                  <a16:creationId xmlns:a16="http://schemas.microsoft.com/office/drawing/2014/main" id="{FDC413C2-C8B3-5B9B-9702-558310F46847}"/>
                </a:ext>
              </a:extLst>
            </p:cNvPr>
            <p:cNvSpPr/>
            <p:nvPr/>
          </p:nvSpPr>
          <p:spPr>
            <a:xfrm>
              <a:off x="1732886" y="3166286"/>
              <a:ext cx="4401271" cy="714283"/>
            </a:xfrm>
            <a:custGeom>
              <a:avLst/>
              <a:gdLst>
                <a:gd name="connsiteX0" fmla="*/ 0 w 4401271"/>
                <a:gd name="connsiteY0" fmla="*/ 0 h 714283"/>
                <a:gd name="connsiteX1" fmla="*/ 4401271 w 4401271"/>
                <a:gd name="connsiteY1" fmla="*/ 0 h 714283"/>
                <a:gd name="connsiteX2" fmla="*/ 4401271 w 4401271"/>
                <a:gd name="connsiteY2" fmla="*/ 714283 h 714283"/>
                <a:gd name="connsiteX3" fmla="*/ 0 w 4401271"/>
                <a:gd name="connsiteY3" fmla="*/ 714283 h 714283"/>
                <a:gd name="connsiteX4" fmla="*/ 0 w 4401271"/>
                <a:gd name="connsiteY4" fmla="*/ 0 h 71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71" h="714283">
                  <a:moveTo>
                    <a:pt x="0" y="0"/>
                  </a:moveTo>
                  <a:lnTo>
                    <a:pt x="4401271" y="0"/>
                  </a:lnTo>
                  <a:lnTo>
                    <a:pt x="4401271" y="714283"/>
                  </a:lnTo>
                  <a:lnTo>
                    <a:pt x="0" y="714283"/>
                  </a:lnTo>
                  <a:lnTo>
                    <a:pt x="0" y="0"/>
                  </a:lnTo>
                  <a:close/>
                </a:path>
              </a:pathLst>
            </a:custGeom>
            <a:solidFill>
              <a:schemeClr val="accent6"/>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595" tIns="75595" rIns="75595" bIns="75595" numCol="1" spcCol="1270" anchor="ctr" anchorCtr="0">
              <a:noAutofit/>
            </a:bodyPr>
            <a:lstStyle/>
            <a:p>
              <a:pPr marL="0" lvl="0" indent="0" algn="l" defTabSz="711200">
                <a:lnSpc>
                  <a:spcPct val="100000"/>
                </a:lnSpc>
                <a:spcBef>
                  <a:spcPct val="0"/>
                </a:spcBef>
                <a:spcAft>
                  <a:spcPct val="35000"/>
                </a:spcAft>
                <a:buNone/>
              </a:pPr>
              <a:r>
                <a:rPr lang="en-ZA" sz="1600" kern="1200" dirty="0">
                  <a:solidFill>
                    <a:schemeClr val="bg1"/>
                  </a:solidFill>
                  <a:latin typeface="Arial" panose="020B0604020202020204" pitchFamily="34" charset="0"/>
                  <a:cs typeface="Arial" panose="020B0604020202020204" pitchFamily="34" charset="0"/>
                </a:rPr>
                <a:t>SIP </a:t>
              </a:r>
              <a:r>
                <a:rPr lang="en-ZA" sz="1600" kern="12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ZA" sz="1600" kern="1200" dirty="0">
                  <a:solidFill>
                    <a:schemeClr val="bg1"/>
                  </a:solidFill>
                  <a:latin typeface="Arial" panose="020B0604020202020204" pitchFamily="34" charset="0"/>
                  <a:cs typeface="Arial" panose="020B0604020202020204" pitchFamily="34" charset="0"/>
                </a:rPr>
                <a:t> Protocol used to make VoIP possible </a:t>
              </a:r>
              <a:r>
                <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Chakraborty et al., 2019)</a:t>
              </a:r>
              <a:r>
                <a:rPr lang="en-ZA" sz="1600" dirty="0">
                  <a:solidFill>
                    <a:schemeClr val="bg1"/>
                  </a:solidFill>
                  <a:effectLst/>
                  <a:latin typeface="Arial" panose="020B0604020202020204" pitchFamily="34" charset="0"/>
                  <a:ea typeface="Calibri" panose="020F0502020204030204" pitchFamily="34" charset="0"/>
                </a:rPr>
                <a:t> </a:t>
              </a:r>
              <a:endParaRPr lang="en-US" sz="1600" kern="1200" dirty="0">
                <a:solidFill>
                  <a:schemeClr val="bg1"/>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D99948AB-6ABA-3902-CDB3-EAA1AED172E0}"/>
              </a:ext>
            </a:extLst>
          </p:cNvPr>
          <p:cNvGrpSpPr/>
          <p:nvPr/>
        </p:nvGrpSpPr>
        <p:grpSpPr>
          <a:xfrm>
            <a:off x="907890" y="4059139"/>
            <a:ext cx="5226268" cy="714283"/>
            <a:chOff x="907890" y="4059139"/>
            <a:chExt cx="5226268" cy="714283"/>
          </a:xfrm>
        </p:grpSpPr>
        <p:sp>
          <p:nvSpPr>
            <p:cNvPr id="25" name="Rounded Rectangle 24">
              <a:extLst>
                <a:ext uri="{FF2B5EF4-FFF2-40B4-BE49-F238E27FC236}">
                  <a16:creationId xmlns:a16="http://schemas.microsoft.com/office/drawing/2014/main" id="{C6145E19-7639-3BCC-2413-4534BD079445}"/>
                </a:ext>
              </a:extLst>
            </p:cNvPr>
            <p:cNvSpPr/>
            <p:nvPr/>
          </p:nvSpPr>
          <p:spPr>
            <a:xfrm>
              <a:off x="907890" y="4059139"/>
              <a:ext cx="5226268" cy="71428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EEA0F29E-3ADC-16EA-1476-01B99136DD39}"/>
                </a:ext>
              </a:extLst>
            </p:cNvPr>
            <p:cNvSpPr/>
            <p:nvPr/>
          </p:nvSpPr>
          <p:spPr>
            <a:xfrm>
              <a:off x="1123960" y="4219853"/>
              <a:ext cx="392855" cy="392855"/>
            </a:xfrm>
            <a:prstGeom prst="rect">
              <a:avLst/>
            </a:prstGeom>
            <a: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7" name="Freeform 26">
              <a:extLst>
                <a:ext uri="{FF2B5EF4-FFF2-40B4-BE49-F238E27FC236}">
                  <a16:creationId xmlns:a16="http://schemas.microsoft.com/office/drawing/2014/main" id="{58AB55A3-D338-2194-9791-08E64320EB8B}"/>
                </a:ext>
              </a:extLst>
            </p:cNvPr>
            <p:cNvSpPr/>
            <p:nvPr/>
          </p:nvSpPr>
          <p:spPr>
            <a:xfrm>
              <a:off x="1732886" y="4059139"/>
              <a:ext cx="4401271" cy="714283"/>
            </a:xfrm>
            <a:custGeom>
              <a:avLst/>
              <a:gdLst>
                <a:gd name="connsiteX0" fmla="*/ 0 w 4401271"/>
                <a:gd name="connsiteY0" fmla="*/ 0 h 714283"/>
                <a:gd name="connsiteX1" fmla="*/ 4401271 w 4401271"/>
                <a:gd name="connsiteY1" fmla="*/ 0 h 714283"/>
                <a:gd name="connsiteX2" fmla="*/ 4401271 w 4401271"/>
                <a:gd name="connsiteY2" fmla="*/ 714283 h 714283"/>
                <a:gd name="connsiteX3" fmla="*/ 0 w 4401271"/>
                <a:gd name="connsiteY3" fmla="*/ 714283 h 714283"/>
                <a:gd name="connsiteX4" fmla="*/ 0 w 4401271"/>
                <a:gd name="connsiteY4" fmla="*/ 0 h 71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71" h="714283">
                  <a:moveTo>
                    <a:pt x="0" y="0"/>
                  </a:moveTo>
                  <a:lnTo>
                    <a:pt x="4401271" y="0"/>
                  </a:lnTo>
                  <a:lnTo>
                    <a:pt x="4401271" y="714283"/>
                  </a:lnTo>
                  <a:lnTo>
                    <a:pt x="0" y="714283"/>
                  </a:lnTo>
                  <a:lnTo>
                    <a:pt x="0" y="0"/>
                  </a:lnTo>
                  <a:close/>
                </a:path>
              </a:pathLst>
            </a:custGeom>
            <a:solidFill>
              <a:schemeClr val="accent6"/>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595" tIns="75595" rIns="75595" bIns="75595" numCol="1" spcCol="1270" anchor="ctr" anchorCtr="0">
              <a:noAutofit/>
            </a:bodyPr>
            <a:lstStyle/>
            <a:p>
              <a:pPr marL="0" lvl="0" indent="0" algn="l" defTabSz="711200">
                <a:lnSpc>
                  <a:spcPct val="100000"/>
                </a:lnSpc>
                <a:spcBef>
                  <a:spcPct val="0"/>
                </a:spcBef>
                <a:spcAft>
                  <a:spcPct val="35000"/>
                </a:spcAft>
                <a:buNone/>
              </a:pPr>
              <a:r>
                <a:rPr lang="en-ZA" sz="1600" kern="1200" dirty="0">
                  <a:solidFill>
                    <a:schemeClr val="bg1"/>
                  </a:solidFill>
                  <a:latin typeface="Arial" panose="020B0604020202020204" pitchFamily="34" charset="0"/>
                  <a:cs typeface="Arial" panose="020B0604020202020204" pitchFamily="34" charset="0"/>
                </a:rPr>
                <a:t>TLS </a:t>
              </a:r>
              <a:r>
                <a:rPr lang="en-ZA" sz="1600" kern="12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ZA" sz="1600" kern="1200" dirty="0">
                  <a:solidFill>
                    <a:schemeClr val="bg1"/>
                  </a:solidFill>
                  <a:latin typeface="Arial" panose="020B0604020202020204" pitchFamily="34" charset="0"/>
                  <a:cs typeface="Arial" panose="020B0604020202020204" pitchFamily="34" charset="0"/>
                </a:rPr>
                <a:t> Encrypt </a:t>
              </a:r>
              <a:r>
                <a:rPr lang="en-ZA" sz="1600" dirty="0">
                  <a:solidFill>
                    <a:schemeClr val="bg1"/>
                  </a:solidFill>
                  <a:latin typeface="Arial" panose="020B0604020202020204" pitchFamily="34" charset="0"/>
                  <a:cs typeface="Arial" panose="020B0604020202020204" pitchFamily="34" charset="0"/>
                </a:rPr>
                <a:t>SIP </a:t>
              </a:r>
              <a:r>
                <a:rPr lang="en-ZA" sz="1600" kern="1200" dirty="0">
                  <a:solidFill>
                    <a:schemeClr val="bg1"/>
                  </a:solidFill>
                  <a:latin typeface="Arial" panose="020B0604020202020204" pitchFamily="34" charset="0"/>
                  <a:cs typeface="Arial" panose="020B0604020202020204" pitchFamily="34" charset="0"/>
                </a:rPr>
                <a:t>Signalling Messaging </a:t>
              </a:r>
              <a:r>
                <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(IETF, 2008) </a:t>
              </a:r>
              <a:endParaRPr lang="en-US" sz="1600" kern="1200" dirty="0">
                <a:solidFill>
                  <a:schemeClr val="bg1"/>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FB4C102-8BB7-8130-9B02-82BFC4378FB5}"/>
              </a:ext>
            </a:extLst>
          </p:cNvPr>
          <p:cNvGrpSpPr/>
          <p:nvPr/>
        </p:nvGrpSpPr>
        <p:grpSpPr>
          <a:xfrm>
            <a:off x="907890" y="4951993"/>
            <a:ext cx="5226268" cy="714283"/>
            <a:chOff x="907890" y="4951993"/>
            <a:chExt cx="5226268" cy="714283"/>
          </a:xfrm>
        </p:grpSpPr>
        <p:sp>
          <p:nvSpPr>
            <p:cNvPr id="28" name="Rounded Rectangle 27">
              <a:extLst>
                <a:ext uri="{FF2B5EF4-FFF2-40B4-BE49-F238E27FC236}">
                  <a16:creationId xmlns:a16="http://schemas.microsoft.com/office/drawing/2014/main" id="{58D25E1C-904B-5F08-9974-40CB17AA5631}"/>
                </a:ext>
              </a:extLst>
            </p:cNvPr>
            <p:cNvSpPr/>
            <p:nvPr/>
          </p:nvSpPr>
          <p:spPr>
            <a:xfrm>
              <a:off x="907890" y="4951993"/>
              <a:ext cx="5226268" cy="71428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9" name="Rectangle 28">
              <a:extLst>
                <a:ext uri="{FF2B5EF4-FFF2-40B4-BE49-F238E27FC236}">
                  <a16:creationId xmlns:a16="http://schemas.microsoft.com/office/drawing/2014/main" id="{5845CDFE-A94F-CC79-F904-39125978ED0A}"/>
                </a:ext>
              </a:extLst>
            </p:cNvPr>
            <p:cNvSpPr/>
            <p:nvPr/>
          </p:nvSpPr>
          <p:spPr>
            <a:xfrm>
              <a:off x="1123960" y="5112707"/>
              <a:ext cx="392855" cy="392855"/>
            </a:xfrm>
            <a:prstGeom prst="rect">
              <a:avLst/>
            </a:prstGeom>
            <a: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30" name="Freeform 29">
              <a:extLst>
                <a:ext uri="{FF2B5EF4-FFF2-40B4-BE49-F238E27FC236}">
                  <a16:creationId xmlns:a16="http://schemas.microsoft.com/office/drawing/2014/main" id="{77395AE0-0F34-957F-0040-11FECEE1DFB6}"/>
                </a:ext>
              </a:extLst>
            </p:cNvPr>
            <p:cNvSpPr/>
            <p:nvPr/>
          </p:nvSpPr>
          <p:spPr>
            <a:xfrm>
              <a:off x="1732886" y="4951993"/>
              <a:ext cx="4401271" cy="714283"/>
            </a:xfrm>
            <a:custGeom>
              <a:avLst/>
              <a:gdLst>
                <a:gd name="connsiteX0" fmla="*/ 0 w 4401271"/>
                <a:gd name="connsiteY0" fmla="*/ 0 h 714283"/>
                <a:gd name="connsiteX1" fmla="*/ 4401271 w 4401271"/>
                <a:gd name="connsiteY1" fmla="*/ 0 h 714283"/>
                <a:gd name="connsiteX2" fmla="*/ 4401271 w 4401271"/>
                <a:gd name="connsiteY2" fmla="*/ 714283 h 714283"/>
                <a:gd name="connsiteX3" fmla="*/ 0 w 4401271"/>
                <a:gd name="connsiteY3" fmla="*/ 714283 h 714283"/>
                <a:gd name="connsiteX4" fmla="*/ 0 w 4401271"/>
                <a:gd name="connsiteY4" fmla="*/ 0 h 71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71" h="714283">
                  <a:moveTo>
                    <a:pt x="0" y="0"/>
                  </a:moveTo>
                  <a:lnTo>
                    <a:pt x="4401271" y="0"/>
                  </a:lnTo>
                  <a:lnTo>
                    <a:pt x="4401271" y="714283"/>
                  </a:lnTo>
                  <a:lnTo>
                    <a:pt x="0" y="714283"/>
                  </a:lnTo>
                  <a:lnTo>
                    <a:pt x="0" y="0"/>
                  </a:lnTo>
                  <a:close/>
                </a:path>
              </a:pathLst>
            </a:custGeom>
            <a:solidFill>
              <a:schemeClr val="accent6"/>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595" tIns="75595" rIns="75595" bIns="75595" numCol="1" spcCol="1270" anchor="ctr" anchorCtr="0">
              <a:noAutofit/>
            </a:bodyPr>
            <a:lstStyle/>
            <a:p>
              <a:pPr marL="0" lvl="0" indent="0" algn="l" defTabSz="711200">
                <a:lnSpc>
                  <a:spcPct val="100000"/>
                </a:lnSpc>
                <a:spcBef>
                  <a:spcPct val="0"/>
                </a:spcBef>
                <a:spcAft>
                  <a:spcPct val="35000"/>
                </a:spcAft>
                <a:buNone/>
              </a:pPr>
              <a:r>
                <a:rPr lang="en-ZA" sz="1600" kern="1200" dirty="0">
                  <a:solidFill>
                    <a:schemeClr val="bg1"/>
                  </a:solidFill>
                  <a:latin typeface="Arial" panose="020B0604020202020204" pitchFamily="34" charset="0"/>
                  <a:cs typeface="Arial" panose="020B0604020202020204" pitchFamily="34" charset="0"/>
                </a:rPr>
                <a:t>SRTP </a:t>
              </a:r>
              <a:r>
                <a:rPr lang="en-ZA" sz="1600" kern="1200"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ZA" sz="1600" kern="1200" dirty="0">
                  <a:solidFill>
                    <a:schemeClr val="bg1"/>
                  </a:solidFill>
                  <a:latin typeface="Arial" panose="020B0604020202020204" pitchFamily="34" charset="0"/>
                  <a:cs typeface="Arial" panose="020B0604020202020204" pitchFamily="34" charset="0"/>
                </a:rPr>
                <a:t> Encrypt Media Stream (Voice + Video) </a:t>
              </a:r>
              <a:r>
                <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ZA"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Alexander et al., 2009) </a:t>
              </a:r>
              <a:endParaRPr lang="en-US" sz="1600" kern="1200" dirty="0">
                <a:solidFill>
                  <a:schemeClr val="bg1"/>
                </a:solidFill>
                <a:latin typeface="Arial" panose="020B0604020202020204" pitchFamily="34" charset="0"/>
                <a:cs typeface="Arial" panose="020B0604020202020204" pitchFamily="34" charset="0"/>
              </a:endParaRPr>
            </a:p>
          </p:txBody>
        </p:sp>
      </p:grpSp>
      <p:pic>
        <p:nvPicPr>
          <p:cNvPr id="4" name="Audio 3">
            <a:hlinkClick r:id="" action="ppaction://media"/>
            <a:extLst>
              <a:ext uri="{FF2B5EF4-FFF2-40B4-BE49-F238E27FC236}">
                <a16:creationId xmlns:a16="http://schemas.microsoft.com/office/drawing/2014/main" id="{693F0FA7-4B9E-4EE5-AB1E-6F22C441207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056881149"/>
      </p:ext>
    </p:extLst>
  </p:cSld>
  <p:clrMapOvr>
    <a:masterClrMapping/>
  </p:clrMapOvr>
  <mc:AlternateContent xmlns:mc="http://schemas.openxmlformats.org/markup-compatibility/2006">
    <mc:Choice xmlns:p14="http://schemas.microsoft.com/office/powerpoint/2010/main" Requires="p14">
      <p:transition spd="slow" p14:dur="2000" advTm="168960"/>
    </mc:Choice>
    <mc:Fallback>
      <p:transition spd="slow" advTm="168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heel(1)">
                                      <p:cBhvr>
                                        <p:cTn id="11" dur="2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heel(1)">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heel(1)">
                                      <p:cBhvr>
                                        <p:cTn id="21" dur="2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29"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30" name="Oval 29">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7BB6E64-CA83-22CE-5436-053373FBA51C}"/>
              </a:ext>
            </a:extLst>
          </p:cNvPr>
          <p:cNvSpPr>
            <a:spLocks noGrp="1"/>
          </p:cNvSpPr>
          <p:nvPr>
            <p:ph type="title"/>
          </p:nvPr>
        </p:nvSpPr>
        <p:spPr>
          <a:xfrm>
            <a:off x="1034117" y="771911"/>
            <a:ext cx="10773422" cy="1797530"/>
          </a:xfrm>
        </p:spPr>
        <p:txBody>
          <a:bodyPr anchor="t">
            <a:normAutofit/>
          </a:bodyPr>
          <a:lstStyle/>
          <a:p>
            <a:r>
              <a:rPr lang="en-ZA" sz="4800" b="1" kern="0" dirty="0">
                <a:effectLst/>
                <a:ea typeface="Times New Roman" panose="02020603050405020304" pitchFamily="18" charset="0"/>
                <a:cs typeface="Times New Roman" panose="02020603050405020304" pitchFamily="18" charset="0"/>
              </a:rPr>
              <a:t>Research Problem: Significance &amp; Contribution to the Discipline</a:t>
            </a:r>
            <a:endParaRPr lang="en-US" sz="4800" dirty="0"/>
          </a:p>
        </p:txBody>
      </p:sp>
      <p:grpSp>
        <p:nvGrpSpPr>
          <p:cNvPr id="17" name="Group 16">
            <a:extLst>
              <a:ext uri="{FF2B5EF4-FFF2-40B4-BE49-F238E27FC236}">
                <a16:creationId xmlns:a16="http://schemas.microsoft.com/office/drawing/2014/main" id="{974C59EE-D6BF-2120-9757-5EB40B8D5637}"/>
              </a:ext>
            </a:extLst>
          </p:cNvPr>
          <p:cNvGrpSpPr/>
          <p:nvPr/>
        </p:nvGrpSpPr>
        <p:grpSpPr>
          <a:xfrm>
            <a:off x="1014432" y="2903376"/>
            <a:ext cx="4815773" cy="1348416"/>
            <a:chOff x="1014432" y="2903376"/>
            <a:chExt cx="4815773" cy="1348416"/>
          </a:xfrm>
        </p:grpSpPr>
        <p:sp>
          <p:nvSpPr>
            <p:cNvPr id="4" name="Oval 3">
              <a:extLst>
                <a:ext uri="{FF2B5EF4-FFF2-40B4-BE49-F238E27FC236}">
                  <a16:creationId xmlns:a16="http://schemas.microsoft.com/office/drawing/2014/main" id="{B80AA8C6-CBB5-4EBA-F661-D317E416F7CC}"/>
                </a:ext>
              </a:extLst>
            </p:cNvPr>
            <p:cNvSpPr/>
            <p:nvPr/>
          </p:nvSpPr>
          <p:spPr>
            <a:xfrm>
              <a:off x="1014432" y="2903376"/>
              <a:ext cx="1348416" cy="1348416"/>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ctangle 5" descr="Receiver">
              <a:extLst>
                <a:ext uri="{FF2B5EF4-FFF2-40B4-BE49-F238E27FC236}">
                  <a16:creationId xmlns:a16="http://schemas.microsoft.com/office/drawing/2014/main" id="{AE563C7D-9269-34A8-AADF-2B81E3790747}"/>
                </a:ext>
              </a:extLst>
            </p:cNvPr>
            <p:cNvSpPr/>
            <p:nvPr/>
          </p:nvSpPr>
          <p:spPr>
            <a:xfrm>
              <a:off x="1297599" y="3186544"/>
              <a:ext cx="782081" cy="78208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 name="Freeform 6">
              <a:extLst>
                <a:ext uri="{FF2B5EF4-FFF2-40B4-BE49-F238E27FC236}">
                  <a16:creationId xmlns:a16="http://schemas.microsoft.com/office/drawing/2014/main" id="{781E5FAA-6286-CE6B-47D6-AB3BE6CDE108}"/>
                </a:ext>
              </a:extLst>
            </p:cNvPr>
            <p:cNvSpPr/>
            <p:nvPr/>
          </p:nvSpPr>
          <p:spPr>
            <a:xfrm>
              <a:off x="2651795" y="2903376"/>
              <a:ext cx="3178410" cy="1348416"/>
            </a:xfrm>
            <a:custGeom>
              <a:avLst/>
              <a:gdLst>
                <a:gd name="connsiteX0" fmla="*/ 0 w 3178410"/>
                <a:gd name="connsiteY0" fmla="*/ 0 h 1348416"/>
                <a:gd name="connsiteX1" fmla="*/ 3178410 w 3178410"/>
                <a:gd name="connsiteY1" fmla="*/ 0 h 1348416"/>
                <a:gd name="connsiteX2" fmla="*/ 3178410 w 3178410"/>
                <a:gd name="connsiteY2" fmla="*/ 1348416 h 1348416"/>
                <a:gd name="connsiteX3" fmla="*/ 0 w 3178410"/>
                <a:gd name="connsiteY3" fmla="*/ 1348416 h 1348416"/>
                <a:gd name="connsiteX4" fmla="*/ 0 w 3178410"/>
                <a:gd name="connsiteY4" fmla="*/ 0 h 134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410" h="1348416">
                  <a:moveTo>
                    <a:pt x="0" y="0"/>
                  </a:moveTo>
                  <a:lnTo>
                    <a:pt x="3178410" y="0"/>
                  </a:lnTo>
                  <a:lnTo>
                    <a:pt x="3178410" y="1348416"/>
                  </a:lnTo>
                  <a:lnTo>
                    <a:pt x="0" y="1348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ZA" sz="2400" kern="1200" dirty="0">
                  <a:latin typeface="Arial" panose="020B0604020202020204" pitchFamily="34" charset="0"/>
                  <a:cs typeface="Arial" panose="020B0604020202020204" pitchFamily="34" charset="0"/>
                </a:rPr>
                <a:t>Address the increasing demand for securing VoIP</a:t>
              </a:r>
              <a:endParaRPr lang="en-US" sz="2400" kern="12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125F1AC3-E550-7504-4980-508C053C8D48}"/>
              </a:ext>
            </a:extLst>
          </p:cNvPr>
          <p:cNvGrpSpPr/>
          <p:nvPr/>
        </p:nvGrpSpPr>
        <p:grpSpPr>
          <a:xfrm>
            <a:off x="6384019" y="2903376"/>
            <a:ext cx="4815773" cy="1348416"/>
            <a:chOff x="6384019" y="2903376"/>
            <a:chExt cx="4815773" cy="1348416"/>
          </a:xfrm>
        </p:grpSpPr>
        <p:sp>
          <p:nvSpPr>
            <p:cNvPr id="8" name="Oval 7">
              <a:extLst>
                <a:ext uri="{FF2B5EF4-FFF2-40B4-BE49-F238E27FC236}">
                  <a16:creationId xmlns:a16="http://schemas.microsoft.com/office/drawing/2014/main" id="{8C088DF2-7E55-B152-D51E-1B4CFB041C1E}"/>
                </a:ext>
              </a:extLst>
            </p:cNvPr>
            <p:cNvSpPr/>
            <p:nvPr/>
          </p:nvSpPr>
          <p:spPr>
            <a:xfrm>
              <a:off x="6384019" y="2903376"/>
              <a:ext cx="1348416" cy="1348416"/>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Telephone">
              <a:extLst>
                <a:ext uri="{FF2B5EF4-FFF2-40B4-BE49-F238E27FC236}">
                  <a16:creationId xmlns:a16="http://schemas.microsoft.com/office/drawing/2014/main" id="{6FFB3020-7731-C7D3-B914-A0C43B7FD391}"/>
                </a:ext>
              </a:extLst>
            </p:cNvPr>
            <p:cNvSpPr/>
            <p:nvPr/>
          </p:nvSpPr>
          <p:spPr>
            <a:xfrm>
              <a:off x="6667186" y="3186544"/>
              <a:ext cx="782081" cy="78208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33DA5F73-C7D0-7E5B-1B73-AC00805FCE02}"/>
                </a:ext>
              </a:extLst>
            </p:cNvPr>
            <p:cNvSpPr/>
            <p:nvPr/>
          </p:nvSpPr>
          <p:spPr>
            <a:xfrm>
              <a:off x="8021382" y="2903376"/>
              <a:ext cx="3178410" cy="1348416"/>
            </a:xfrm>
            <a:custGeom>
              <a:avLst/>
              <a:gdLst>
                <a:gd name="connsiteX0" fmla="*/ 0 w 3178410"/>
                <a:gd name="connsiteY0" fmla="*/ 0 h 1348416"/>
                <a:gd name="connsiteX1" fmla="*/ 3178410 w 3178410"/>
                <a:gd name="connsiteY1" fmla="*/ 0 h 1348416"/>
                <a:gd name="connsiteX2" fmla="*/ 3178410 w 3178410"/>
                <a:gd name="connsiteY2" fmla="*/ 1348416 h 1348416"/>
                <a:gd name="connsiteX3" fmla="*/ 0 w 3178410"/>
                <a:gd name="connsiteY3" fmla="*/ 1348416 h 1348416"/>
                <a:gd name="connsiteX4" fmla="*/ 0 w 3178410"/>
                <a:gd name="connsiteY4" fmla="*/ 0 h 134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410" h="1348416">
                  <a:moveTo>
                    <a:pt x="0" y="0"/>
                  </a:moveTo>
                  <a:lnTo>
                    <a:pt x="3178410" y="0"/>
                  </a:lnTo>
                  <a:lnTo>
                    <a:pt x="3178410" y="1348416"/>
                  </a:lnTo>
                  <a:lnTo>
                    <a:pt x="0" y="1348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ZA" sz="2400" kern="1200">
                  <a:latin typeface="Arial" panose="020B0604020202020204" pitchFamily="34" charset="0"/>
                  <a:cs typeface="Arial" panose="020B0604020202020204" pitchFamily="34" charset="0"/>
                </a:rPr>
                <a:t>Enhancing performance and security of VoIP</a:t>
              </a:r>
              <a:endParaRPr lang="en-US" sz="2400" kern="12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DC4C189-EFCC-DAA8-C01E-F28BB2D59558}"/>
              </a:ext>
            </a:extLst>
          </p:cNvPr>
          <p:cNvGrpSpPr/>
          <p:nvPr/>
        </p:nvGrpSpPr>
        <p:grpSpPr>
          <a:xfrm>
            <a:off x="1014432" y="4811244"/>
            <a:ext cx="4815773" cy="1348416"/>
            <a:chOff x="1014432" y="4811244"/>
            <a:chExt cx="4815773" cy="1348416"/>
          </a:xfrm>
        </p:grpSpPr>
        <p:sp>
          <p:nvSpPr>
            <p:cNvPr id="11" name="Oval 10">
              <a:extLst>
                <a:ext uri="{FF2B5EF4-FFF2-40B4-BE49-F238E27FC236}">
                  <a16:creationId xmlns:a16="http://schemas.microsoft.com/office/drawing/2014/main" id="{A419419D-49E3-8F70-B213-B3DF3ED7B08C}"/>
                </a:ext>
              </a:extLst>
            </p:cNvPr>
            <p:cNvSpPr/>
            <p:nvPr/>
          </p:nvSpPr>
          <p:spPr>
            <a:xfrm>
              <a:off x="1014432" y="4811244"/>
              <a:ext cx="1348416" cy="134841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2" name="Rectangle 11" descr="Tick">
              <a:extLst>
                <a:ext uri="{FF2B5EF4-FFF2-40B4-BE49-F238E27FC236}">
                  <a16:creationId xmlns:a16="http://schemas.microsoft.com/office/drawing/2014/main" id="{59058B39-8395-1161-74C3-5DBBD85AB121}"/>
                </a:ext>
              </a:extLst>
            </p:cNvPr>
            <p:cNvSpPr/>
            <p:nvPr/>
          </p:nvSpPr>
          <p:spPr>
            <a:xfrm>
              <a:off x="1297599" y="5094411"/>
              <a:ext cx="782081" cy="78208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2F4F1467-A3E8-4ED0-1782-92784CE91063}"/>
                </a:ext>
              </a:extLst>
            </p:cNvPr>
            <p:cNvSpPr/>
            <p:nvPr/>
          </p:nvSpPr>
          <p:spPr>
            <a:xfrm>
              <a:off x="2651795" y="4811244"/>
              <a:ext cx="3178410" cy="1348416"/>
            </a:xfrm>
            <a:custGeom>
              <a:avLst/>
              <a:gdLst>
                <a:gd name="connsiteX0" fmla="*/ 0 w 3178410"/>
                <a:gd name="connsiteY0" fmla="*/ 0 h 1348416"/>
                <a:gd name="connsiteX1" fmla="*/ 3178410 w 3178410"/>
                <a:gd name="connsiteY1" fmla="*/ 0 h 1348416"/>
                <a:gd name="connsiteX2" fmla="*/ 3178410 w 3178410"/>
                <a:gd name="connsiteY2" fmla="*/ 1348416 h 1348416"/>
                <a:gd name="connsiteX3" fmla="*/ 0 w 3178410"/>
                <a:gd name="connsiteY3" fmla="*/ 1348416 h 1348416"/>
                <a:gd name="connsiteX4" fmla="*/ 0 w 3178410"/>
                <a:gd name="connsiteY4" fmla="*/ 0 h 134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410" h="1348416">
                  <a:moveTo>
                    <a:pt x="0" y="0"/>
                  </a:moveTo>
                  <a:lnTo>
                    <a:pt x="3178410" y="0"/>
                  </a:lnTo>
                  <a:lnTo>
                    <a:pt x="3178410" y="1348416"/>
                  </a:lnTo>
                  <a:lnTo>
                    <a:pt x="0" y="1348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ZA" sz="2400" kern="1200" dirty="0">
                  <a:latin typeface="Arial" panose="020B0604020202020204" pitchFamily="34" charset="0"/>
                  <a:cs typeface="Arial" panose="020B0604020202020204" pitchFamily="34" charset="0"/>
                </a:rPr>
                <a:t>Evaluate the effectiveness of TLS and SRTP</a:t>
              </a:r>
              <a:endParaRPr lang="en-US" sz="2400" kern="120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839AE440-6661-84B5-CA2B-835023E8C1FE}"/>
              </a:ext>
            </a:extLst>
          </p:cNvPr>
          <p:cNvGrpSpPr/>
          <p:nvPr/>
        </p:nvGrpSpPr>
        <p:grpSpPr>
          <a:xfrm>
            <a:off x="6384019" y="4811244"/>
            <a:ext cx="4815773" cy="1348416"/>
            <a:chOff x="6384019" y="4811244"/>
            <a:chExt cx="4815773" cy="1348416"/>
          </a:xfrm>
        </p:grpSpPr>
        <p:sp>
          <p:nvSpPr>
            <p:cNvPr id="14" name="Oval 13">
              <a:extLst>
                <a:ext uri="{FF2B5EF4-FFF2-40B4-BE49-F238E27FC236}">
                  <a16:creationId xmlns:a16="http://schemas.microsoft.com/office/drawing/2014/main" id="{49742268-1B98-D15F-A954-29B2D6419E59}"/>
                </a:ext>
              </a:extLst>
            </p:cNvPr>
            <p:cNvSpPr/>
            <p:nvPr/>
          </p:nvSpPr>
          <p:spPr>
            <a:xfrm>
              <a:off x="6384019" y="4811244"/>
              <a:ext cx="1348416" cy="1348416"/>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5" name="Rectangle 14" descr="CheckList">
              <a:extLst>
                <a:ext uri="{FF2B5EF4-FFF2-40B4-BE49-F238E27FC236}">
                  <a16:creationId xmlns:a16="http://schemas.microsoft.com/office/drawing/2014/main" id="{5CD1C7D5-F723-4C5C-95A2-4AEF5F6E310B}"/>
                </a:ext>
              </a:extLst>
            </p:cNvPr>
            <p:cNvSpPr/>
            <p:nvPr/>
          </p:nvSpPr>
          <p:spPr>
            <a:xfrm>
              <a:off x="6667186" y="5094411"/>
              <a:ext cx="782081" cy="782081"/>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DDD9FFF6-2065-9FFA-8209-A51CDA7BB08B}"/>
                </a:ext>
              </a:extLst>
            </p:cNvPr>
            <p:cNvSpPr/>
            <p:nvPr/>
          </p:nvSpPr>
          <p:spPr>
            <a:xfrm>
              <a:off x="8021382" y="4811244"/>
              <a:ext cx="3178410" cy="1348416"/>
            </a:xfrm>
            <a:custGeom>
              <a:avLst/>
              <a:gdLst>
                <a:gd name="connsiteX0" fmla="*/ 0 w 3178410"/>
                <a:gd name="connsiteY0" fmla="*/ 0 h 1348416"/>
                <a:gd name="connsiteX1" fmla="*/ 3178410 w 3178410"/>
                <a:gd name="connsiteY1" fmla="*/ 0 h 1348416"/>
                <a:gd name="connsiteX2" fmla="*/ 3178410 w 3178410"/>
                <a:gd name="connsiteY2" fmla="*/ 1348416 h 1348416"/>
                <a:gd name="connsiteX3" fmla="*/ 0 w 3178410"/>
                <a:gd name="connsiteY3" fmla="*/ 1348416 h 1348416"/>
                <a:gd name="connsiteX4" fmla="*/ 0 w 3178410"/>
                <a:gd name="connsiteY4" fmla="*/ 0 h 134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410" h="1348416">
                  <a:moveTo>
                    <a:pt x="0" y="0"/>
                  </a:moveTo>
                  <a:lnTo>
                    <a:pt x="3178410" y="0"/>
                  </a:lnTo>
                  <a:lnTo>
                    <a:pt x="3178410" y="1348416"/>
                  </a:lnTo>
                  <a:lnTo>
                    <a:pt x="0" y="13484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ZA" sz="2400" kern="1200">
                  <a:latin typeface="Arial" panose="020B0604020202020204" pitchFamily="34" charset="0"/>
                  <a:cs typeface="Arial" panose="020B0604020202020204" pitchFamily="34" charset="0"/>
                </a:rPr>
                <a:t>Practical recommendations for Service Providers</a:t>
              </a:r>
              <a:endParaRPr lang="en-US" sz="2400" kern="1200">
                <a:latin typeface="Arial" panose="020B0604020202020204" pitchFamily="34" charset="0"/>
                <a:cs typeface="Arial" panose="020B0604020202020204" pitchFamily="34" charset="0"/>
              </a:endParaRPr>
            </a:p>
          </p:txBody>
        </p:sp>
      </p:grpSp>
      <p:pic>
        <p:nvPicPr>
          <p:cNvPr id="21" name="Audio 20">
            <a:hlinkClick r:id="" action="ppaction://media"/>
            <a:extLst>
              <a:ext uri="{FF2B5EF4-FFF2-40B4-BE49-F238E27FC236}">
                <a16:creationId xmlns:a16="http://schemas.microsoft.com/office/drawing/2014/main" id="{01AF3827-9735-84EB-1B8E-7F5CB9819E47}"/>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893470744"/>
      </p:ext>
    </p:extLst>
  </p:cSld>
  <p:clrMapOvr>
    <a:masterClrMapping/>
  </p:clrMapOvr>
  <mc:AlternateContent xmlns:mc="http://schemas.openxmlformats.org/markup-compatibility/2006" xmlns:p14="http://schemas.microsoft.com/office/powerpoint/2010/main">
    <mc:Choice Requires="p14">
      <p:transition spd="slow" p14:dur="2000" advTm="43274"/>
    </mc:Choice>
    <mc:Fallback xmlns="">
      <p:transition spd="slow" advTm="43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28A739-9732-461A-A853-1E4989EFF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110C6A7-D16B-4C77-8E1C-AD3F05B5A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0" name="decorative circles">
            <a:extLst>
              <a:ext uri="{FF2B5EF4-FFF2-40B4-BE49-F238E27FC236}">
                <a16:creationId xmlns:a16="http://schemas.microsoft.com/office/drawing/2014/main" id="{147F989C-8016-4A7A-872B-625A48589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6970" y="205026"/>
            <a:ext cx="4261934" cy="3450708"/>
            <a:chOff x="6836970" y="205026"/>
            <a:chExt cx="4261934" cy="3450708"/>
          </a:xfrm>
        </p:grpSpPr>
        <p:sp>
          <p:nvSpPr>
            <p:cNvPr id="31" name="Oval 30">
              <a:extLst>
                <a:ext uri="{FF2B5EF4-FFF2-40B4-BE49-F238E27FC236}">
                  <a16:creationId xmlns:a16="http://schemas.microsoft.com/office/drawing/2014/main" id="{95F03776-272E-4D73-AEB2-1153C7657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0F135E6C-8AEE-4784-AD32-7F6662363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36970" y="205026"/>
              <a:ext cx="329411" cy="32941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0EA2893-9C26-42FA-B205-7BC860A05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3FA4EF-A81A-4259-9A1D-B8FAA0FC6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776A281-6D34-431B-B6D3-3739782C2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75253" y="1870595"/>
              <a:ext cx="279298" cy="27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6A6EB38-6668-482B-AE9F-C5CD902FE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B818012-7534-0573-F441-D3B1A0B00130}"/>
              </a:ext>
            </a:extLst>
          </p:cNvPr>
          <p:cNvSpPr>
            <a:spLocks noGrp="1"/>
          </p:cNvSpPr>
          <p:nvPr>
            <p:ph type="title"/>
          </p:nvPr>
        </p:nvSpPr>
        <p:spPr>
          <a:xfrm>
            <a:off x="811874" y="487336"/>
            <a:ext cx="6168331" cy="1121223"/>
          </a:xfrm>
        </p:spPr>
        <p:txBody>
          <a:bodyPr anchor="b">
            <a:normAutofit/>
          </a:bodyPr>
          <a:lstStyle/>
          <a:p>
            <a:r>
              <a:rPr lang="en-ZA" sz="4800" b="1" kern="0" dirty="0">
                <a:effectLst/>
                <a:latin typeface="Arial" panose="020B0604020202020204" pitchFamily="34" charset="0"/>
                <a:ea typeface="Times New Roman" panose="02020603050405020304" pitchFamily="18" charset="0"/>
                <a:cs typeface="Times New Roman" panose="02020603050405020304" pitchFamily="18" charset="0"/>
              </a:rPr>
              <a:t>Research Question</a:t>
            </a:r>
            <a:endParaRPr lang="en-US" sz="4800" dirty="0"/>
          </a:p>
        </p:txBody>
      </p:sp>
      <p:sp>
        <p:nvSpPr>
          <p:cNvPr id="38" name="Oval 2">
            <a:extLst>
              <a:ext uri="{FF2B5EF4-FFF2-40B4-BE49-F238E27FC236}">
                <a16:creationId xmlns:a16="http://schemas.microsoft.com/office/drawing/2014/main" id="{170F1B99-B713-43B1-8E57-B88FEE6FE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0676"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1">
            <a:extLst>
              <a:ext uri="{FF2B5EF4-FFF2-40B4-BE49-F238E27FC236}">
                <a16:creationId xmlns:a16="http://schemas.microsoft.com/office/drawing/2014/main" id="{A9A446E8-F042-49A3-AA02-3FF2F236B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869" y="1"/>
            <a:ext cx="3252489" cy="2962080"/>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a:extLst>
              <a:ext uri="{FF2B5EF4-FFF2-40B4-BE49-F238E27FC236}">
                <a16:creationId xmlns:a16="http://schemas.microsoft.com/office/drawing/2014/main" id="{5387DA5E-79EF-9D9D-BF6A-A974DEB781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1906" y="268657"/>
            <a:ext cx="2101892" cy="2101892"/>
          </a:xfrm>
          <a:prstGeom prst="rect">
            <a:avLst/>
          </a:prstGeom>
        </p:spPr>
      </p:pic>
      <p:pic>
        <p:nvPicPr>
          <p:cNvPr id="42" name="Graphic 41">
            <a:extLst>
              <a:ext uri="{FF2B5EF4-FFF2-40B4-BE49-F238E27FC236}">
                <a16:creationId xmlns:a16="http://schemas.microsoft.com/office/drawing/2014/main" id="{8DF2F6D9-C508-4D35-92B7-1550771658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631" t="18963" r="52721" b="17441"/>
          <a:stretch/>
        </p:blipFill>
        <p:spPr>
          <a:xfrm>
            <a:off x="10854666" y="0"/>
            <a:ext cx="1334286" cy="2962082"/>
          </a:xfrm>
          <a:prstGeom prst="rect">
            <a:avLst/>
          </a:prstGeom>
        </p:spPr>
      </p:pic>
      <p:sp>
        <p:nvSpPr>
          <p:cNvPr id="3" name="Content Placeholder 2">
            <a:extLst>
              <a:ext uri="{FF2B5EF4-FFF2-40B4-BE49-F238E27FC236}">
                <a16:creationId xmlns:a16="http://schemas.microsoft.com/office/drawing/2014/main" id="{1EC3B9D5-F354-A12E-F669-FB718F377526}"/>
              </a:ext>
            </a:extLst>
          </p:cNvPr>
          <p:cNvSpPr>
            <a:spLocks noGrp="1"/>
          </p:cNvSpPr>
          <p:nvPr>
            <p:ph idx="1"/>
          </p:nvPr>
        </p:nvSpPr>
        <p:spPr>
          <a:xfrm>
            <a:off x="763384" y="2542306"/>
            <a:ext cx="6168331" cy="2747963"/>
          </a:xfrm>
        </p:spPr>
        <p:txBody>
          <a:bodyPr anchor="t">
            <a:normAutofit/>
          </a:bodyPr>
          <a:lstStyle/>
          <a:p>
            <a:pPr marL="0" indent="0">
              <a:lnSpc>
                <a:spcPct val="150000"/>
              </a:lnSpc>
              <a:buNone/>
            </a:pPr>
            <a:r>
              <a:rPr lang="en-ZA" sz="2800" dirty="0">
                <a:effectLst/>
                <a:latin typeface="Arial" panose="020B0604020202020204" pitchFamily="34" charset="0"/>
                <a:ea typeface="Calibri" panose="020F0502020204030204" pitchFamily="34" charset="0"/>
                <a:cs typeface="Times New Roman" panose="02020603050405020304" pitchFamily="18" charset="0"/>
              </a:rPr>
              <a:t>How effective is the implementation of TLS and SRTP in securing VoIP communication in Service Provider networks?</a:t>
            </a:r>
          </a:p>
          <a:p>
            <a:pPr marL="0" indent="0">
              <a:lnSpc>
                <a:spcPct val="150000"/>
              </a:lnSpc>
              <a:buNone/>
            </a:pPr>
            <a:endParaRPr lang="en-US" sz="2800" dirty="0"/>
          </a:p>
        </p:txBody>
      </p:sp>
      <p:pic>
        <p:nvPicPr>
          <p:cNvPr id="5" name="Graphic 4" descr="Question Mark with solid fill">
            <a:extLst>
              <a:ext uri="{FF2B5EF4-FFF2-40B4-BE49-F238E27FC236}">
                <a16:creationId xmlns:a16="http://schemas.microsoft.com/office/drawing/2014/main" id="{0DF845A1-D744-7E46-7B9B-8B001A6154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68067" y="3714245"/>
            <a:ext cx="2651090" cy="2651090"/>
          </a:xfrm>
          <a:prstGeom prst="rect">
            <a:avLst/>
          </a:prstGeom>
        </p:spPr>
      </p:pic>
      <p:pic>
        <p:nvPicPr>
          <p:cNvPr id="6" name="Audio 5">
            <a:hlinkClick r:id="" action="ppaction://media"/>
            <a:extLst>
              <a:ext uri="{FF2B5EF4-FFF2-40B4-BE49-F238E27FC236}">
                <a16:creationId xmlns:a16="http://schemas.microsoft.com/office/drawing/2014/main" id="{65754EB6-81DC-813E-2853-01F6F8B793EB}"/>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127983056"/>
      </p:ext>
    </p:extLst>
  </p:cSld>
  <p:clrMapOvr>
    <a:masterClrMapping/>
  </p:clrMapOvr>
  <mc:AlternateContent xmlns:mc="http://schemas.openxmlformats.org/markup-compatibility/2006" xmlns:p14="http://schemas.microsoft.com/office/powerpoint/2010/main">
    <mc:Choice Requires="p14">
      <p:transition spd="slow" p14:dur="2000" advTm="25685"/>
    </mc:Choice>
    <mc:Fallback xmlns="">
      <p:transition spd="slow" advTm="25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53" name="Oval 52">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42C83D-0F7B-AED4-E2AD-BD1DF39735A5}"/>
              </a:ext>
            </a:extLst>
          </p:cNvPr>
          <p:cNvSpPr>
            <a:spLocks noGrp="1"/>
          </p:cNvSpPr>
          <p:nvPr>
            <p:ph type="title"/>
          </p:nvPr>
        </p:nvSpPr>
        <p:spPr>
          <a:xfrm>
            <a:off x="770878" y="748823"/>
            <a:ext cx="10773422" cy="1797530"/>
          </a:xfrm>
        </p:spPr>
        <p:txBody>
          <a:bodyPr anchor="t">
            <a:normAutofit/>
          </a:bodyPr>
          <a:lstStyle/>
          <a:p>
            <a:r>
              <a:rPr lang="en-ZA" sz="4800" b="1" kern="0" dirty="0">
                <a:effectLst/>
                <a:latin typeface="Arial" panose="020B0604020202020204" pitchFamily="34" charset="0"/>
                <a:ea typeface="Times New Roman" panose="02020603050405020304" pitchFamily="18" charset="0"/>
                <a:cs typeface="Arial" panose="020B0604020202020204" pitchFamily="34" charset="0"/>
              </a:rPr>
              <a:t>Aims and Objectives</a:t>
            </a:r>
            <a:endParaRPr lang="en-US" sz="4800" dirty="0">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id="{5B346AB8-240F-FE73-103F-B1AFAAC27851}"/>
              </a:ext>
            </a:extLst>
          </p:cNvPr>
          <p:cNvSpPr/>
          <p:nvPr/>
        </p:nvSpPr>
        <p:spPr>
          <a:xfrm>
            <a:off x="2909570" y="2429903"/>
            <a:ext cx="8526780" cy="1054112"/>
          </a:xfrm>
          <a:custGeom>
            <a:avLst/>
            <a:gdLst>
              <a:gd name="connsiteX0" fmla="*/ 0 w 8526780"/>
              <a:gd name="connsiteY0" fmla="*/ 0 h 1054112"/>
              <a:gd name="connsiteX1" fmla="*/ 8526780 w 8526780"/>
              <a:gd name="connsiteY1" fmla="*/ 0 h 1054112"/>
              <a:gd name="connsiteX2" fmla="*/ 8526780 w 8526780"/>
              <a:gd name="connsiteY2" fmla="*/ 1054112 h 1054112"/>
              <a:gd name="connsiteX3" fmla="*/ 0 w 8526780"/>
              <a:gd name="connsiteY3" fmla="*/ 1054112 h 1054112"/>
              <a:gd name="connsiteX4" fmla="*/ 0 w 8526780"/>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780" h="1054112">
                <a:moveTo>
                  <a:pt x="0" y="0"/>
                </a:moveTo>
                <a:lnTo>
                  <a:pt x="8526780" y="0"/>
                </a:lnTo>
                <a:lnTo>
                  <a:pt x="8526780" y="1054112"/>
                </a:lnTo>
                <a:lnTo>
                  <a:pt x="0" y="1054112"/>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5443" tIns="267745" rIns="165443" bIns="267745"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impact of implementing TLS and SRTP on the performance and security of VoIP communication in Service Provider networks.</a:t>
            </a:r>
          </a:p>
        </p:txBody>
      </p:sp>
      <p:sp>
        <p:nvSpPr>
          <p:cNvPr id="5" name="Freeform 4">
            <a:extLst>
              <a:ext uri="{FF2B5EF4-FFF2-40B4-BE49-F238E27FC236}">
                <a16:creationId xmlns:a16="http://schemas.microsoft.com/office/drawing/2014/main" id="{4401B6B2-090B-73AD-586E-FFFCB9D6A2AB}"/>
              </a:ext>
            </a:extLst>
          </p:cNvPr>
          <p:cNvSpPr/>
          <p:nvPr/>
        </p:nvSpPr>
        <p:spPr>
          <a:xfrm>
            <a:off x="777875" y="2429903"/>
            <a:ext cx="2131695" cy="1054112"/>
          </a:xfrm>
          <a:custGeom>
            <a:avLst/>
            <a:gdLst>
              <a:gd name="connsiteX0" fmla="*/ 0 w 2131695"/>
              <a:gd name="connsiteY0" fmla="*/ 0 h 1054112"/>
              <a:gd name="connsiteX1" fmla="*/ 2131695 w 2131695"/>
              <a:gd name="connsiteY1" fmla="*/ 0 h 1054112"/>
              <a:gd name="connsiteX2" fmla="*/ 2131695 w 2131695"/>
              <a:gd name="connsiteY2" fmla="*/ 1054112 h 1054112"/>
              <a:gd name="connsiteX3" fmla="*/ 0 w 2131695"/>
              <a:gd name="connsiteY3" fmla="*/ 1054112 h 1054112"/>
              <a:gd name="connsiteX4" fmla="*/ 0 w 2131695"/>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695" h="1054112">
                <a:moveTo>
                  <a:pt x="0" y="0"/>
                </a:moveTo>
                <a:lnTo>
                  <a:pt x="2131695" y="0"/>
                </a:lnTo>
                <a:lnTo>
                  <a:pt x="2131695" y="1054112"/>
                </a:lnTo>
                <a:lnTo>
                  <a:pt x="0" y="1054112"/>
                </a:lnTo>
                <a:lnTo>
                  <a:pt x="0" y="0"/>
                </a:lnTo>
                <a:close/>
              </a:path>
            </a:pathLst>
          </a:cu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802" tIns="104123" rIns="112802" bIns="104123" numCol="1" spcCol="1270" anchor="ctr" anchorCtr="0">
            <a:noAutofit/>
          </a:bodyPr>
          <a:lstStyle/>
          <a:p>
            <a:pPr marL="0" lvl="0" indent="0" algn="ctr" defTabSz="12446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Evaluate</a:t>
            </a:r>
          </a:p>
        </p:txBody>
      </p:sp>
      <p:sp>
        <p:nvSpPr>
          <p:cNvPr id="6" name="Freeform 5">
            <a:extLst>
              <a:ext uri="{FF2B5EF4-FFF2-40B4-BE49-F238E27FC236}">
                <a16:creationId xmlns:a16="http://schemas.microsoft.com/office/drawing/2014/main" id="{4E1CFFFC-0393-5F2D-2AA2-6B794F8A07A3}"/>
              </a:ext>
            </a:extLst>
          </p:cNvPr>
          <p:cNvSpPr/>
          <p:nvPr/>
        </p:nvSpPr>
        <p:spPr>
          <a:xfrm>
            <a:off x="2909570" y="3547262"/>
            <a:ext cx="8526780" cy="1054112"/>
          </a:xfrm>
          <a:custGeom>
            <a:avLst/>
            <a:gdLst>
              <a:gd name="connsiteX0" fmla="*/ 0 w 8526780"/>
              <a:gd name="connsiteY0" fmla="*/ 0 h 1054112"/>
              <a:gd name="connsiteX1" fmla="*/ 8526780 w 8526780"/>
              <a:gd name="connsiteY1" fmla="*/ 0 h 1054112"/>
              <a:gd name="connsiteX2" fmla="*/ 8526780 w 8526780"/>
              <a:gd name="connsiteY2" fmla="*/ 1054112 h 1054112"/>
              <a:gd name="connsiteX3" fmla="*/ 0 w 8526780"/>
              <a:gd name="connsiteY3" fmla="*/ 1054112 h 1054112"/>
              <a:gd name="connsiteX4" fmla="*/ 0 w 8526780"/>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780" h="1054112">
                <a:moveTo>
                  <a:pt x="0" y="0"/>
                </a:moveTo>
                <a:lnTo>
                  <a:pt x="8526780" y="0"/>
                </a:lnTo>
                <a:lnTo>
                  <a:pt x="8526780" y="1054112"/>
                </a:lnTo>
                <a:lnTo>
                  <a:pt x="0" y="1054112"/>
                </a:lnTo>
                <a:lnTo>
                  <a:pt x="0" y="0"/>
                </a:lnTo>
                <a:close/>
              </a:path>
            </a:pathLst>
          </a:custGeom>
        </p:spPr>
        <p:style>
          <a:lnRef idx="2">
            <a:schemeClr val="accent5">
              <a:hueOff val="-748450"/>
              <a:satOff val="337"/>
              <a:lumOff val="-3529"/>
              <a:alphaOff val="0"/>
            </a:schemeClr>
          </a:lnRef>
          <a:fillRef idx="1">
            <a:schemeClr val="accent5">
              <a:hueOff val="-748450"/>
              <a:satOff val="337"/>
              <a:lumOff val="-3529"/>
              <a:alphaOff val="0"/>
            </a:schemeClr>
          </a:fillRef>
          <a:effectRef idx="0">
            <a:schemeClr val="accent5">
              <a:hueOff val="-748450"/>
              <a:satOff val="337"/>
              <a:lumOff val="-3529"/>
              <a:alphaOff val="0"/>
            </a:schemeClr>
          </a:effectRef>
          <a:fontRef idx="minor">
            <a:schemeClr val="lt1"/>
          </a:fontRef>
        </p:style>
        <p:txBody>
          <a:bodyPr spcFirstLastPara="0" vert="horz" wrap="square" lIns="165443" tIns="267745" rIns="165443" bIns="267745"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effectiveness of TLS and SRTP in securing VoIP communication against potential security threats.</a:t>
            </a:r>
          </a:p>
        </p:txBody>
      </p:sp>
      <p:sp>
        <p:nvSpPr>
          <p:cNvPr id="8" name="Freeform 7">
            <a:extLst>
              <a:ext uri="{FF2B5EF4-FFF2-40B4-BE49-F238E27FC236}">
                <a16:creationId xmlns:a16="http://schemas.microsoft.com/office/drawing/2014/main" id="{7AAEA535-4A54-28E0-E02F-0BDB927316DE}"/>
              </a:ext>
            </a:extLst>
          </p:cNvPr>
          <p:cNvSpPr/>
          <p:nvPr/>
        </p:nvSpPr>
        <p:spPr>
          <a:xfrm>
            <a:off x="777875" y="3547262"/>
            <a:ext cx="2131695" cy="1054112"/>
          </a:xfrm>
          <a:custGeom>
            <a:avLst/>
            <a:gdLst>
              <a:gd name="connsiteX0" fmla="*/ 0 w 2131695"/>
              <a:gd name="connsiteY0" fmla="*/ 0 h 1054112"/>
              <a:gd name="connsiteX1" fmla="*/ 2131695 w 2131695"/>
              <a:gd name="connsiteY1" fmla="*/ 0 h 1054112"/>
              <a:gd name="connsiteX2" fmla="*/ 2131695 w 2131695"/>
              <a:gd name="connsiteY2" fmla="*/ 1054112 h 1054112"/>
              <a:gd name="connsiteX3" fmla="*/ 0 w 2131695"/>
              <a:gd name="connsiteY3" fmla="*/ 1054112 h 1054112"/>
              <a:gd name="connsiteX4" fmla="*/ 0 w 2131695"/>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695" h="1054112">
                <a:moveTo>
                  <a:pt x="0" y="0"/>
                </a:moveTo>
                <a:lnTo>
                  <a:pt x="2131695" y="0"/>
                </a:lnTo>
                <a:lnTo>
                  <a:pt x="2131695" y="1054112"/>
                </a:lnTo>
                <a:lnTo>
                  <a:pt x="0" y="1054112"/>
                </a:lnTo>
                <a:lnTo>
                  <a:pt x="0" y="0"/>
                </a:lnTo>
                <a:close/>
              </a:path>
            </a:pathLst>
          </a:custGeom>
        </p:spPr>
        <p:style>
          <a:lnRef idx="2">
            <a:schemeClr val="accent5">
              <a:hueOff val="-748450"/>
              <a:satOff val="337"/>
              <a:lumOff val="-352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802" tIns="104123" rIns="112802" bIns="104123" numCol="1" spcCol="1270" anchor="ctr" anchorCtr="0">
            <a:noAutofit/>
          </a:bodyPr>
          <a:lstStyle/>
          <a:p>
            <a:pPr marL="0" lvl="0" indent="0" algn="ctr" defTabSz="12446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Analyse</a:t>
            </a:r>
          </a:p>
        </p:txBody>
      </p:sp>
      <p:sp>
        <p:nvSpPr>
          <p:cNvPr id="17" name="Freeform 16">
            <a:extLst>
              <a:ext uri="{FF2B5EF4-FFF2-40B4-BE49-F238E27FC236}">
                <a16:creationId xmlns:a16="http://schemas.microsoft.com/office/drawing/2014/main" id="{F88E2CEB-A954-0B56-B808-8476F2AF8F7D}"/>
              </a:ext>
            </a:extLst>
          </p:cNvPr>
          <p:cNvSpPr/>
          <p:nvPr/>
        </p:nvSpPr>
        <p:spPr>
          <a:xfrm>
            <a:off x="2909570" y="4664622"/>
            <a:ext cx="8526780" cy="1054112"/>
          </a:xfrm>
          <a:custGeom>
            <a:avLst/>
            <a:gdLst>
              <a:gd name="connsiteX0" fmla="*/ 0 w 8526780"/>
              <a:gd name="connsiteY0" fmla="*/ 0 h 1054112"/>
              <a:gd name="connsiteX1" fmla="*/ 8526780 w 8526780"/>
              <a:gd name="connsiteY1" fmla="*/ 0 h 1054112"/>
              <a:gd name="connsiteX2" fmla="*/ 8526780 w 8526780"/>
              <a:gd name="connsiteY2" fmla="*/ 1054112 h 1054112"/>
              <a:gd name="connsiteX3" fmla="*/ 0 w 8526780"/>
              <a:gd name="connsiteY3" fmla="*/ 1054112 h 1054112"/>
              <a:gd name="connsiteX4" fmla="*/ 0 w 8526780"/>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780" h="1054112">
                <a:moveTo>
                  <a:pt x="0" y="0"/>
                </a:moveTo>
                <a:lnTo>
                  <a:pt x="8526780" y="0"/>
                </a:lnTo>
                <a:lnTo>
                  <a:pt x="8526780" y="1054112"/>
                </a:lnTo>
                <a:lnTo>
                  <a:pt x="0" y="1054112"/>
                </a:lnTo>
                <a:lnTo>
                  <a:pt x="0" y="0"/>
                </a:lnTo>
                <a:close/>
              </a:path>
            </a:pathLst>
          </a:custGeom>
        </p:spPr>
        <p:style>
          <a:lnRef idx="2">
            <a:schemeClr val="accent5">
              <a:hueOff val="-1496899"/>
              <a:satOff val="674"/>
              <a:lumOff val="-7057"/>
              <a:alphaOff val="0"/>
            </a:schemeClr>
          </a:lnRef>
          <a:fillRef idx="1">
            <a:schemeClr val="accent5">
              <a:hueOff val="-1496899"/>
              <a:satOff val="674"/>
              <a:lumOff val="-7057"/>
              <a:alphaOff val="0"/>
            </a:schemeClr>
          </a:fillRef>
          <a:effectRef idx="0">
            <a:schemeClr val="accent5">
              <a:hueOff val="-1496899"/>
              <a:satOff val="674"/>
              <a:lumOff val="-7057"/>
              <a:alphaOff val="0"/>
            </a:schemeClr>
          </a:effectRef>
          <a:fontRef idx="minor">
            <a:schemeClr val="lt1"/>
          </a:fontRef>
        </p:style>
        <p:txBody>
          <a:bodyPr spcFirstLastPara="0" vert="horz" wrap="square" lIns="165443" tIns="267745" rIns="165443" bIns="267745"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Practical recommendations for Service Providers to improve the security of their VoIP networks.</a:t>
            </a:r>
          </a:p>
        </p:txBody>
      </p:sp>
      <p:sp>
        <p:nvSpPr>
          <p:cNvPr id="18" name="Freeform 17">
            <a:extLst>
              <a:ext uri="{FF2B5EF4-FFF2-40B4-BE49-F238E27FC236}">
                <a16:creationId xmlns:a16="http://schemas.microsoft.com/office/drawing/2014/main" id="{3A8709C1-C0E0-9EEF-26CC-D1B8924739DA}"/>
              </a:ext>
            </a:extLst>
          </p:cNvPr>
          <p:cNvSpPr/>
          <p:nvPr/>
        </p:nvSpPr>
        <p:spPr>
          <a:xfrm>
            <a:off x="777875" y="4664622"/>
            <a:ext cx="2131695" cy="1054112"/>
          </a:xfrm>
          <a:custGeom>
            <a:avLst/>
            <a:gdLst>
              <a:gd name="connsiteX0" fmla="*/ 0 w 2131695"/>
              <a:gd name="connsiteY0" fmla="*/ 0 h 1054112"/>
              <a:gd name="connsiteX1" fmla="*/ 2131695 w 2131695"/>
              <a:gd name="connsiteY1" fmla="*/ 0 h 1054112"/>
              <a:gd name="connsiteX2" fmla="*/ 2131695 w 2131695"/>
              <a:gd name="connsiteY2" fmla="*/ 1054112 h 1054112"/>
              <a:gd name="connsiteX3" fmla="*/ 0 w 2131695"/>
              <a:gd name="connsiteY3" fmla="*/ 1054112 h 1054112"/>
              <a:gd name="connsiteX4" fmla="*/ 0 w 2131695"/>
              <a:gd name="connsiteY4" fmla="*/ 0 h 105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695" h="1054112">
                <a:moveTo>
                  <a:pt x="0" y="0"/>
                </a:moveTo>
                <a:lnTo>
                  <a:pt x="2131695" y="0"/>
                </a:lnTo>
                <a:lnTo>
                  <a:pt x="2131695" y="1054112"/>
                </a:lnTo>
                <a:lnTo>
                  <a:pt x="0" y="1054112"/>
                </a:lnTo>
                <a:lnTo>
                  <a:pt x="0" y="0"/>
                </a:lnTo>
                <a:close/>
              </a:path>
            </a:pathLst>
          </a:custGeom>
        </p:spPr>
        <p:style>
          <a:lnRef idx="2">
            <a:schemeClr val="accent5">
              <a:hueOff val="-1496899"/>
              <a:satOff val="674"/>
              <a:lumOff val="-705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802" tIns="104123" rIns="112802" bIns="104123" numCol="1" spcCol="1270" anchor="ctr" anchorCtr="0">
            <a:noAutofit/>
          </a:bodyPr>
          <a:lstStyle/>
          <a:p>
            <a:pPr marL="0" lvl="0" indent="0" algn="ctr" defTabSz="12446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Recommend</a:t>
            </a:r>
          </a:p>
        </p:txBody>
      </p:sp>
      <p:pic>
        <p:nvPicPr>
          <p:cNvPr id="19" name="Audio 18">
            <a:hlinkClick r:id="" action="ppaction://media"/>
            <a:extLst>
              <a:ext uri="{FF2B5EF4-FFF2-40B4-BE49-F238E27FC236}">
                <a16:creationId xmlns:a16="http://schemas.microsoft.com/office/drawing/2014/main" id="{54C65A31-FB6C-7319-297B-B4A87FB4220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602514605"/>
      </p:ext>
    </p:extLst>
  </p:cSld>
  <p:clrMapOvr>
    <a:masterClrMapping/>
  </p:clrMapOvr>
  <mc:AlternateContent xmlns:mc="http://schemas.openxmlformats.org/markup-compatibility/2006" xmlns:p14="http://schemas.microsoft.com/office/powerpoint/2010/main">
    <mc:Choice Requires="p14">
      <p:transition spd="slow" p14:dur="2000" advTm="55797"/>
    </mc:Choice>
    <mc:Fallback xmlns="">
      <p:transition spd="slow" advTm="55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19"/>
                </p:tgtEl>
              </p:cMediaNode>
            </p:audio>
          </p:childTnLst>
        </p:cTn>
      </p:par>
    </p:tnLst>
    <p:bldLst>
      <p:bldP spid="4" grpId="0" animBg="1"/>
      <p:bldP spid="5" grpId="0" animBg="1"/>
      <p:bldP spid="6" grpId="0" animBg="1"/>
      <p:bldP spid="8"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147EE7B4-55B0-CC55-4970-D6B6E28CE9BB}"/>
              </a:ext>
            </a:extLst>
          </p:cNvPr>
          <p:cNvSpPr>
            <a:spLocks noGrp="1"/>
          </p:cNvSpPr>
          <p:nvPr>
            <p:ph type="title"/>
          </p:nvPr>
        </p:nvSpPr>
        <p:spPr>
          <a:xfrm>
            <a:off x="777239" y="600593"/>
            <a:ext cx="5478087" cy="833351"/>
          </a:xfrm>
        </p:spPr>
        <p:txBody>
          <a:bodyPr vert="horz" lIns="91440" tIns="45720" rIns="91440" bIns="45720" rtlCol="0" anchor="b">
            <a:normAutofit/>
          </a:bodyPr>
          <a:lstStyle/>
          <a:p>
            <a:r>
              <a:rPr lang="en-US" sz="4800" b="1" kern="1200" dirty="0">
                <a:latin typeface="Arial" panose="020B0604020202020204" pitchFamily="34" charset="0"/>
                <a:cs typeface="Arial" panose="020B0604020202020204" pitchFamily="34" charset="0"/>
              </a:rPr>
              <a:t>Literature Review</a:t>
            </a:r>
          </a:p>
        </p:txBody>
      </p:sp>
      <p:grpSp>
        <p:nvGrpSpPr>
          <p:cNvPr id="143"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44" name="Oval 143">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Close-up of open book against blurred bookshelf background">
            <a:extLst>
              <a:ext uri="{FF2B5EF4-FFF2-40B4-BE49-F238E27FC236}">
                <a16:creationId xmlns:a16="http://schemas.microsoft.com/office/drawing/2014/main" id="{E61232AD-2A0A-48EF-D56D-1E7DCEA34E66}"/>
              </a:ext>
            </a:extLst>
          </p:cNvPr>
          <p:cNvPicPr>
            <a:picLocks noChangeAspect="1"/>
          </p:cNvPicPr>
          <p:nvPr/>
        </p:nvPicPr>
        <p:blipFill rotWithShape="1">
          <a:blip r:embed="rId6"/>
          <a:srcRect l="21639" r="10737"/>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
        <p:nvSpPr>
          <p:cNvPr id="4" name="Rectangle 3">
            <a:extLst>
              <a:ext uri="{FF2B5EF4-FFF2-40B4-BE49-F238E27FC236}">
                <a16:creationId xmlns:a16="http://schemas.microsoft.com/office/drawing/2014/main" id="{E5FA5BA3-2B5D-7863-45A7-6848274E7251}"/>
              </a:ext>
            </a:extLst>
          </p:cNvPr>
          <p:cNvSpPr/>
          <p:nvPr/>
        </p:nvSpPr>
        <p:spPr>
          <a:xfrm>
            <a:off x="833812" y="2274903"/>
            <a:ext cx="5332613" cy="3642200"/>
          </a:xfrm>
          <a:prstGeom prst="rect">
            <a:avLst/>
          </a:prstGeom>
          <a:noFill/>
          <a:ln w="9525" cap="flat" cmpd="sng" algn="ctr">
            <a:noFill/>
            <a:prstDash val="solid"/>
            <a:round/>
            <a:headEnd type="none" w="med" len="med"/>
            <a:tailEnd type="none" w="med" len="med"/>
          </a:ln>
        </p:spPr>
      </p:sp>
      <p:sp>
        <p:nvSpPr>
          <p:cNvPr id="6" name="Freeform 5">
            <a:extLst>
              <a:ext uri="{FF2B5EF4-FFF2-40B4-BE49-F238E27FC236}">
                <a16:creationId xmlns:a16="http://schemas.microsoft.com/office/drawing/2014/main" id="{25978AC1-1BA7-579C-A3AA-72CB1B3EE7DC}"/>
              </a:ext>
            </a:extLst>
          </p:cNvPr>
          <p:cNvSpPr/>
          <p:nvPr/>
        </p:nvSpPr>
        <p:spPr>
          <a:xfrm>
            <a:off x="833812" y="2325223"/>
            <a:ext cx="5332613" cy="697969"/>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lvl="0" defTabSz="8890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VoIP Security Risks &amp; Threats </a:t>
            </a:r>
            <a:r>
              <a:rPr lang="en-ZA" dirty="0">
                <a:latin typeface="Arial" panose="020B0604020202020204" pitchFamily="34" charset="0"/>
                <a:ea typeface="Calibri" panose="020F0502020204030204" pitchFamily="34" charset="0"/>
                <a:cs typeface="Times New Roman" panose="02020603050405020304" pitchFamily="18" charset="0"/>
              </a:rPr>
              <a:t>(Suthar &amp; Rughani, 2020)</a:t>
            </a:r>
            <a:endParaRPr lang="en-US" kern="1200"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BA71AFB6-E073-BDA3-A881-9A51EE5C2F62}"/>
              </a:ext>
            </a:extLst>
          </p:cNvPr>
          <p:cNvSpPr/>
          <p:nvPr/>
        </p:nvSpPr>
        <p:spPr>
          <a:xfrm>
            <a:off x="833812" y="3064581"/>
            <a:ext cx="5332613" cy="47960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lvl="0" defTabSz="8890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SIP over TLS &amp; SRTP </a:t>
            </a:r>
            <a:r>
              <a:rPr lang="en-ZA"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Neacşu &amp; Şchiopu, 2020)</a:t>
            </a:r>
            <a:r>
              <a:rPr lang="en-ZA" dirty="0">
                <a:latin typeface="Arial" panose="020B0604020202020204" pitchFamily="34" charset="0"/>
                <a:cs typeface="Arial" panose="020B0604020202020204" pitchFamily="34" charset="0"/>
              </a:rPr>
              <a:t> </a:t>
            </a:r>
            <a:endParaRPr lang="en-US" kern="1200"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8C98972D-4D48-D3EF-8B92-482DC4FEE6F3}"/>
              </a:ext>
            </a:extLst>
          </p:cNvPr>
          <p:cNvSpPr/>
          <p:nvPr/>
        </p:nvSpPr>
        <p:spPr>
          <a:xfrm>
            <a:off x="833812" y="3600089"/>
            <a:ext cx="5332613" cy="548209"/>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lvl="0" defTabSz="8890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Effectiveness of TLS &amp; SRTP </a:t>
            </a:r>
            <a:r>
              <a:rPr lang="en-ZA" dirty="0">
                <a:latin typeface="Arial" panose="020B0604020202020204" pitchFamily="34" charset="0"/>
                <a:cs typeface="Arial" panose="020B0604020202020204" pitchFamily="34" charset="0"/>
              </a:rPr>
              <a:t>(Kumar &amp; Roy, 2021)</a:t>
            </a:r>
            <a:r>
              <a:rPr lang="en-US" kern="1200" dirty="0">
                <a:latin typeface="Arial" panose="020B0604020202020204" pitchFamily="34" charset="0"/>
                <a:cs typeface="Arial" panose="020B0604020202020204" pitchFamily="34" charset="0"/>
              </a:rPr>
              <a:t> </a:t>
            </a:r>
          </a:p>
        </p:txBody>
      </p:sp>
      <p:sp>
        <p:nvSpPr>
          <p:cNvPr id="9" name="Freeform 8">
            <a:extLst>
              <a:ext uri="{FF2B5EF4-FFF2-40B4-BE49-F238E27FC236}">
                <a16:creationId xmlns:a16="http://schemas.microsoft.com/office/drawing/2014/main" id="{17FBD089-2F1A-8264-A5AD-F028759700CC}"/>
              </a:ext>
            </a:extLst>
          </p:cNvPr>
          <p:cNvSpPr/>
          <p:nvPr/>
        </p:nvSpPr>
        <p:spPr>
          <a:xfrm>
            <a:off x="817649" y="4859243"/>
            <a:ext cx="5332613" cy="47960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marL="0" lvl="0" indent="0" algn="l" defTabSz="8890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Real-World Implementation Challenges </a:t>
            </a:r>
          </a:p>
        </p:txBody>
      </p:sp>
      <p:sp>
        <p:nvSpPr>
          <p:cNvPr id="10" name="Freeform 9">
            <a:extLst>
              <a:ext uri="{FF2B5EF4-FFF2-40B4-BE49-F238E27FC236}">
                <a16:creationId xmlns:a16="http://schemas.microsoft.com/office/drawing/2014/main" id="{04D69CFD-1922-8353-2402-12DBD6662CDE}"/>
              </a:ext>
            </a:extLst>
          </p:cNvPr>
          <p:cNvSpPr/>
          <p:nvPr/>
        </p:nvSpPr>
        <p:spPr>
          <a:xfrm>
            <a:off x="817649" y="4199517"/>
            <a:ext cx="5332613" cy="59390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lvl="0" defTabSz="8890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Performance Impacts &amp; Metrics (</a:t>
            </a:r>
            <a:r>
              <a:rPr lang="en-ZA" dirty="0">
                <a:latin typeface="Arial" panose="020B0604020202020204" pitchFamily="34" charset="0"/>
                <a:ea typeface="Calibri" panose="020F0502020204030204" pitchFamily="34" charset="0"/>
                <a:cs typeface="Times New Roman" panose="02020603050405020304" pitchFamily="18" charset="0"/>
              </a:rPr>
              <a:t>Alexander et al., 2009) </a:t>
            </a:r>
            <a:endParaRPr lang="en-US" kern="1200" dirty="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1C0BF205-56A7-D5CB-2D2B-EA308813A9DE}"/>
              </a:ext>
            </a:extLst>
          </p:cNvPr>
          <p:cNvSpPr/>
          <p:nvPr/>
        </p:nvSpPr>
        <p:spPr>
          <a:xfrm>
            <a:off x="833812" y="5967423"/>
            <a:ext cx="5332613" cy="47960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marL="0" lvl="0" indent="0" algn="l" defTabSz="8890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VoIP Security Best Practices</a:t>
            </a:r>
          </a:p>
        </p:txBody>
      </p:sp>
      <p:sp>
        <p:nvSpPr>
          <p:cNvPr id="12" name="Freeform 11">
            <a:extLst>
              <a:ext uri="{FF2B5EF4-FFF2-40B4-BE49-F238E27FC236}">
                <a16:creationId xmlns:a16="http://schemas.microsoft.com/office/drawing/2014/main" id="{E8BE477F-80DB-6A8D-6CE4-A1E829AC55B8}"/>
              </a:ext>
            </a:extLst>
          </p:cNvPr>
          <p:cNvSpPr/>
          <p:nvPr/>
        </p:nvSpPr>
        <p:spPr>
          <a:xfrm>
            <a:off x="817649" y="5407511"/>
            <a:ext cx="5332613" cy="47960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marL="0" lvl="0" indent="0" algn="l" defTabSz="889000">
              <a:lnSpc>
                <a:spcPct val="90000"/>
              </a:lnSpc>
              <a:spcBef>
                <a:spcPct val="0"/>
              </a:spcBef>
              <a:spcAft>
                <a:spcPct val="35000"/>
              </a:spcAft>
              <a:buNone/>
            </a:pPr>
            <a:r>
              <a:rPr lang="en-US" kern="1200" dirty="0">
                <a:latin typeface="Arial" panose="020B0604020202020204" pitchFamily="34" charset="0"/>
                <a:cs typeface="Arial" panose="020B0604020202020204" pitchFamily="34" charset="0"/>
              </a:rPr>
              <a:t>Gaps: Service Provider Studies</a:t>
            </a:r>
            <a:endParaRPr lang="en-GB" kern="1200" dirty="0"/>
          </a:p>
        </p:txBody>
      </p:sp>
      <p:pic>
        <p:nvPicPr>
          <p:cNvPr id="15" name="Audio 14">
            <a:hlinkClick r:id="" action="ppaction://media"/>
            <a:extLst>
              <a:ext uri="{FF2B5EF4-FFF2-40B4-BE49-F238E27FC236}">
                <a16:creationId xmlns:a16="http://schemas.microsoft.com/office/drawing/2014/main" id="{5C139B26-29CB-5AF4-48B4-1526D552817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
        <p:nvSpPr>
          <p:cNvPr id="16" name="Freeform 15">
            <a:extLst>
              <a:ext uri="{FF2B5EF4-FFF2-40B4-BE49-F238E27FC236}">
                <a16:creationId xmlns:a16="http://schemas.microsoft.com/office/drawing/2014/main" id="{F86C16A0-712B-5728-9ADA-98E3D8137CB4}"/>
              </a:ext>
            </a:extLst>
          </p:cNvPr>
          <p:cNvSpPr/>
          <p:nvPr/>
        </p:nvSpPr>
        <p:spPr>
          <a:xfrm>
            <a:off x="833812" y="1649844"/>
            <a:ext cx="5332613" cy="619478"/>
          </a:xfrm>
          <a:custGeom>
            <a:avLst/>
            <a:gdLst>
              <a:gd name="connsiteX0" fmla="*/ 0 w 5332613"/>
              <a:gd name="connsiteY0" fmla="*/ 79936 h 479608"/>
              <a:gd name="connsiteX1" fmla="*/ 79936 w 5332613"/>
              <a:gd name="connsiteY1" fmla="*/ 0 h 479608"/>
              <a:gd name="connsiteX2" fmla="*/ 5252677 w 5332613"/>
              <a:gd name="connsiteY2" fmla="*/ 0 h 479608"/>
              <a:gd name="connsiteX3" fmla="*/ 5332613 w 5332613"/>
              <a:gd name="connsiteY3" fmla="*/ 79936 h 479608"/>
              <a:gd name="connsiteX4" fmla="*/ 5332613 w 5332613"/>
              <a:gd name="connsiteY4" fmla="*/ 399672 h 479608"/>
              <a:gd name="connsiteX5" fmla="*/ 5252677 w 5332613"/>
              <a:gd name="connsiteY5" fmla="*/ 479608 h 479608"/>
              <a:gd name="connsiteX6" fmla="*/ 79936 w 5332613"/>
              <a:gd name="connsiteY6" fmla="*/ 479608 h 479608"/>
              <a:gd name="connsiteX7" fmla="*/ 0 w 5332613"/>
              <a:gd name="connsiteY7" fmla="*/ 399672 h 479608"/>
              <a:gd name="connsiteX8" fmla="*/ 0 w 5332613"/>
              <a:gd name="connsiteY8" fmla="*/ 79936 h 4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613" h="479608">
                <a:moveTo>
                  <a:pt x="0" y="79936"/>
                </a:moveTo>
                <a:cubicBezTo>
                  <a:pt x="0" y="35789"/>
                  <a:pt x="35789" y="0"/>
                  <a:pt x="79936" y="0"/>
                </a:cubicBezTo>
                <a:lnTo>
                  <a:pt x="5252677" y="0"/>
                </a:lnTo>
                <a:cubicBezTo>
                  <a:pt x="5296824" y="0"/>
                  <a:pt x="5332613" y="35789"/>
                  <a:pt x="5332613" y="79936"/>
                </a:cubicBezTo>
                <a:lnTo>
                  <a:pt x="5332613" y="399672"/>
                </a:lnTo>
                <a:cubicBezTo>
                  <a:pt x="5332613" y="443819"/>
                  <a:pt x="5296824" y="479608"/>
                  <a:pt x="5252677" y="479608"/>
                </a:cubicBezTo>
                <a:lnTo>
                  <a:pt x="79936" y="479608"/>
                </a:lnTo>
                <a:cubicBezTo>
                  <a:pt x="35789" y="479608"/>
                  <a:pt x="0" y="443819"/>
                  <a:pt x="0" y="399672"/>
                </a:cubicBezTo>
                <a:lnTo>
                  <a:pt x="0" y="799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9613" tIns="99613" rIns="99613" bIns="99613" numCol="1" spcCol="1270" anchor="ctr" anchorCtr="0">
            <a:noAutofit/>
          </a:bodyPr>
          <a:lstStyle/>
          <a:p>
            <a:pPr lvl="0" defTabSz="889000">
              <a:lnSpc>
                <a:spcPct val="90000"/>
              </a:lnSpc>
              <a:spcBef>
                <a:spcPct val="0"/>
              </a:spcBef>
              <a:spcAft>
                <a:spcPct val="35000"/>
              </a:spcAft>
            </a:pPr>
            <a:r>
              <a:rPr lang="en-US" kern="1200" dirty="0">
                <a:latin typeface="Arial" panose="020B0604020202020204" pitchFamily="34" charset="0"/>
                <a:cs typeface="Arial" panose="020B0604020202020204" pitchFamily="34" charset="0"/>
              </a:rPr>
              <a:t>VoIP: </a:t>
            </a:r>
            <a:r>
              <a:rPr lang="en-ZA" dirty="0">
                <a:latin typeface="Arial" panose="020B0604020202020204" pitchFamily="34" charset="0"/>
                <a:cs typeface="Times New Roman" panose="02020603050405020304" pitchFamily="18" charset="0"/>
              </a:rPr>
              <a:t>C</a:t>
            </a:r>
            <a:r>
              <a:rPr lang="en-ZA" dirty="0">
                <a:latin typeface="Arial" panose="020B0604020202020204" pitchFamily="34" charset="0"/>
                <a:ea typeface="Calibri" panose="020F0502020204030204" pitchFamily="34" charset="0"/>
                <a:cs typeface="Times New Roman" panose="02020603050405020304" pitchFamily="18" charset="0"/>
              </a:rPr>
              <a:t>ost-effectiveness, Flexibility &amp; Scalability (Muhammad &amp; Muhammad, 2017) </a:t>
            </a:r>
            <a:endParaRPr lang="en-US" kern="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69533528"/>
      </p:ext>
    </p:extLst>
  </p:cSld>
  <p:clrMapOvr>
    <a:masterClrMapping/>
  </p:clrMapOvr>
  <mc:AlternateContent xmlns:mc="http://schemas.openxmlformats.org/markup-compatibility/2006" xmlns:p14="http://schemas.microsoft.com/office/powerpoint/2010/main">
    <mc:Choice Requires="p14">
      <p:transition spd="slow" p14:dur="2000" advTm="238165"/>
    </mc:Choice>
    <mc:Fallback xmlns="">
      <p:transition spd="slow" advTm="238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9" presetClass="entr" presetSubtype="0" fill="hold" grpId="0" nodeType="withEffect">
                                  <p:stCondLst>
                                    <p:cond delay="7000"/>
                                  </p:stCondLst>
                                  <p:childTnLst>
                                    <p:set>
                                      <p:cBhvr>
                                        <p:cTn id="8" dur="1" fill="hold">
                                          <p:stCondLst>
                                            <p:cond delay="0"/>
                                          </p:stCondLst>
                                        </p:cTn>
                                        <p:tgtEl>
                                          <p:spTgt spid="16"/>
                                        </p:tgtEl>
                                        <p:attrNameLst>
                                          <p:attrName>style.visibility</p:attrName>
                                        </p:attrNameLst>
                                      </p:cBhvr>
                                      <p:to>
                                        <p:strVal val="visible"/>
                                      </p:to>
                                    </p:set>
                                    <p:animEffect transition="in" filter="dissolve">
                                      <p:cBhvr>
                                        <p:cTn id="9" dur="500"/>
                                        <p:tgtEl>
                                          <p:spTgt spid="16"/>
                                        </p:tgtEl>
                                      </p:cBhvr>
                                    </p:animEffect>
                                  </p:childTnLst>
                                </p:cTn>
                              </p:par>
                            </p:childTnLst>
                          </p:cTn>
                        </p:par>
                        <p:par>
                          <p:cTn id="10" fill="hold">
                            <p:stCondLst>
                              <p:cond delay="7500"/>
                            </p:stCondLst>
                            <p:childTnLst>
                              <p:par>
                                <p:cTn id="11" presetID="9" presetClass="entr" presetSubtype="0" fill="hold" grpId="0" nodeType="afterEffect">
                                  <p:stCondLst>
                                    <p:cond delay="1000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par>
                          <p:cTn id="14" fill="hold">
                            <p:stCondLst>
                              <p:cond delay="18000"/>
                            </p:stCondLst>
                            <p:childTnLst>
                              <p:par>
                                <p:cTn id="15" presetID="9" presetClass="entr" presetSubtype="0" fill="hold" grpId="0" nodeType="afterEffect">
                                  <p:stCondLst>
                                    <p:cond delay="1700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35500"/>
                            </p:stCondLst>
                            <p:childTnLst>
                              <p:par>
                                <p:cTn id="19" presetID="9" presetClass="entr" presetSubtype="0" fill="hold" grpId="0" nodeType="afterEffect">
                                  <p:stCondLst>
                                    <p:cond delay="1200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48000"/>
                            </p:stCondLst>
                            <p:childTnLst>
                              <p:par>
                                <p:cTn id="23" presetID="9" presetClass="entr" presetSubtype="0" fill="hold" grpId="0" nodeType="afterEffect">
                                  <p:stCondLst>
                                    <p:cond delay="150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par>
                          <p:cTn id="26" fill="hold">
                            <p:stCondLst>
                              <p:cond delay="63500"/>
                            </p:stCondLst>
                            <p:childTnLst>
                              <p:par>
                                <p:cTn id="27" presetID="9" presetClass="entr" presetSubtype="0" fill="hold" grpId="0" nodeType="afterEffect">
                                  <p:stCondLst>
                                    <p:cond delay="1200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76000"/>
                            </p:stCondLst>
                            <p:childTnLst>
                              <p:par>
                                <p:cTn id="31" presetID="9" presetClass="entr" presetSubtype="0" fill="hold" grpId="0" nodeType="afterEffect">
                                  <p:stCondLst>
                                    <p:cond delay="1200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par>
                          <p:cTn id="34" fill="hold">
                            <p:stCondLst>
                              <p:cond delay="88500"/>
                            </p:stCondLst>
                            <p:childTnLst>
                              <p:par>
                                <p:cTn id="35" presetID="9" presetClass="entr" presetSubtype="0" fill="hold" grpId="0" nodeType="afterEffect">
                                  <p:stCondLst>
                                    <p:cond delay="2000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15"/>
                </p:tgtEl>
              </p:cMediaNode>
            </p:audio>
          </p:childTnLst>
        </p:cTn>
      </p:par>
    </p:tnLst>
    <p:bldLst>
      <p:bldP spid="6" grpId="0" animBg="1"/>
      <p:bldP spid="7" grpId="0" animBg="1"/>
      <p:bldP spid="8" grpId="0" animBg="1"/>
      <p:bldP spid="9" grpId="0" animBg="1"/>
      <p:bldP spid="10" grpId="0" animBg="1"/>
      <p:bldP spid="11"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73F13B95-9609-7ED6-D482-E5B5369778F4}"/>
              </a:ext>
            </a:extLst>
          </p:cNvPr>
          <p:cNvSpPr>
            <a:spLocks noGrp="1"/>
          </p:cNvSpPr>
          <p:nvPr>
            <p:ph type="title"/>
          </p:nvPr>
        </p:nvSpPr>
        <p:spPr>
          <a:xfrm>
            <a:off x="853440" y="661587"/>
            <a:ext cx="4606280" cy="1456171"/>
          </a:xfrm>
        </p:spPr>
        <p:txBody>
          <a:bodyPr anchor="b">
            <a:normAutofit/>
          </a:bodyPr>
          <a:lstStyle/>
          <a:p>
            <a:r>
              <a:rPr lang="en-US" sz="4800" b="1" dirty="0">
                <a:latin typeface="Arial" panose="020B0604020202020204" pitchFamily="34" charset="0"/>
                <a:cs typeface="Arial" panose="020B0604020202020204" pitchFamily="34" charset="0"/>
              </a:rPr>
              <a:t>Research Methodology</a:t>
            </a:r>
          </a:p>
        </p:txBody>
      </p:sp>
      <p:grpSp>
        <p:nvGrpSpPr>
          <p:cNvPr id="52" name="Group 51">
            <a:extLst>
              <a:ext uri="{FF2B5EF4-FFF2-40B4-BE49-F238E27FC236}">
                <a16:creationId xmlns:a16="http://schemas.microsoft.com/office/drawing/2014/main" id="{AF342B2A-E266-F4C9-928E-A6AEE5366DA2}"/>
              </a:ext>
            </a:extLst>
          </p:cNvPr>
          <p:cNvGrpSpPr/>
          <p:nvPr/>
        </p:nvGrpSpPr>
        <p:grpSpPr>
          <a:xfrm>
            <a:off x="830232" y="2656090"/>
            <a:ext cx="2278254" cy="701747"/>
            <a:chOff x="830232" y="2770390"/>
            <a:chExt cx="2278254" cy="701747"/>
          </a:xfrm>
        </p:grpSpPr>
        <p:sp>
          <p:nvSpPr>
            <p:cNvPr id="33" name="Oval 32">
              <a:extLst>
                <a:ext uri="{FF2B5EF4-FFF2-40B4-BE49-F238E27FC236}">
                  <a16:creationId xmlns:a16="http://schemas.microsoft.com/office/drawing/2014/main" id="{1CAC1874-4A6F-FC7B-9136-3E44B4F8C3C3}"/>
                </a:ext>
              </a:extLst>
            </p:cNvPr>
            <p:cNvSpPr/>
            <p:nvPr/>
          </p:nvSpPr>
          <p:spPr>
            <a:xfrm>
              <a:off x="830232" y="2770390"/>
              <a:ext cx="701747" cy="70174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Rectangle 33" descr="Computer">
              <a:extLst>
                <a:ext uri="{FF2B5EF4-FFF2-40B4-BE49-F238E27FC236}">
                  <a16:creationId xmlns:a16="http://schemas.microsoft.com/office/drawing/2014/main" id="{C0BED244-7669-079E-AB23-4DC8811E4782}"/>
                </a:ext>
              </a:extLst>
            </p:cNvPr>
            <p:cNvSpPr/>
            <p:nvPr/>
          </p:nvSpPr>
          <p:spPr>
            <a:xfrm>
              <a:off x="977599" y="2917757"/>
              <a:ext cx="407013" cy="40701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Freeform 34">
              <a:extLst>
                <a:ext uri="{FF2B5EF4-FFF2-40B4-BE49-F238E27FC236}">
                  <a16:creationId xmlns:a16="http://schemas.microsoft.com/office/drawing/2014/main" id="{EDEB2325-170D-19F2-3CE4-F2FDBEE85AFC}"/>
                </a:ext>
              </a:extLst>
            </p:cNvPr>
            <p:cNvSpPr/>
            <p:nvPr/>
          </p:nvSpPr>
          <p:spPr>
            <a:xfrm>
              <a:off x="1454368" y="2770390"/>
              <a:ext cx="1654118" cy="701747"/>
            </a:xfrm>
            <a:custGeom>
              <a:avLst/>
              <a:gdLst>
                <a:gd name="connsiteX0" fmla="*/ 0 w 1654118"/>
                <a:gd name="connsiteY0" fmla="*/ 0 h 701747"/>
                <a:gd name="connsiteX1" fmla="*/ 1654118 w 1654118"/>
                <a:gd name="connsiteY1" fmla="*/ 0 h 701747"/>
                <a:gd name="connsiteX2" fmla="*/ 1654118 w 1654118"/>
                <a:gd name="connsiteY2" fmla="*/ 701747 h 701747"/>
                <a:gd name="connsiteX3" fmla="*/ 0 w 1654118"/>
                <a:gd name="connsiteY3" fmla="*/ 701747 h 701747"/>
                <a:gd name="connsiteX4" fmla="*/ 0 w 1654118"/>
                <a:gd name="connsiteY4" fmla="*/ 0 h 70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18" h="701747">
                  <a:moveTo>
                    <a:pt x="0" y="0"/>
                  </a:moveTo>
                  <a:lnTo>
                    <a:pt x="1654118" y="0"/>
                  </a:lnTo>
                  <a:lnTo>
                    <a:pt x="1654118" y="701747"/>
                  </a:lnTo>
                  <a:lnTo>
                    <a:pt x="0" y="701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ZA" sz="1600" kern="1200" dirty="0">
                  <a:latin typeface="Arial" panose="020B0604020202020204" pitchFamily="34" charset="0"/>
                  <a:cs typeface="Arial" panose="020B0604020202020204" pitchFamily="34" charset="0"/>
                </a:rPr>
                <a:t>Setup Test Environment</a:t>
              </a:r>
              <a:endParaRPr lang="en-US" sz="1600" kern="1200" dirty="0">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E24D9285-D2A2-74D4-2F4F-09D316CE0C0E}"/>
              </a:ext>
            </a:extLst>
          </p:cNvPr>
          <p:cNvGrpSpPr/>
          <p:nvPr/>
        </p:nvGrpSpPr>
        <p:grpSpPr>
          <a:xfrm>
            <a:off x="3624690" y="2656090"/>
            <a:ext cx="2729536" cy="701747"/>
            <a:chOff x="3624690" y="2770390"/>
            <a:chExt cx="2729536" cy="701747"/>
          </a:xfrm>
        </p:grpSpPr>
        <p:sp>
          <p:nvSpPr>
            <p:cNvPr id="36" name="Oval 35">
              <a:extLst>
                <a:ext uri="{FF2B5EF4-FFF2-40B4-BE49-F238E27FC236}">
                  <a16:creationId xmlns:a16="http://schemas.microsoft.com/office/drawing/2014/main" id="{B860D03D-599C-9728-74DE-462CAE3CB40A}"/>
                </a:ext>
              </a:extLst>
            </p:cNvPr>
            <p:cNvSpPr/>
            <p:nvPr/>
          </p:nvSpPr>
          <p:spPr>
            <a:xfrm>
              <a:off x="3624690" y="2770390"/>
              <a:ext cx="701747" cy="70174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Rectangle 36" descr="Tick">
              <a:extLst>
                <a:ext uri="{FF2B5EF4-FFF2-40B4-BE49-F238E27FC236}">
                  <a16:creationId xmlns:a16="http://schemas.microsoft.com/office/drawing/2014/main" id="{9F1DF1BD-D17B-F2B0-08CE-EB7856C5EFBC}"/>
                </a:ext>
              </a:extLst>
            </p:cNvPr>
            <p:cNvSpPr/>
            <p:nvPr/>
          </p:nvSpPr>
          <p:spPr>
            <a:xfrm>
              <a:off x="3772057" y="2917757"/>
              <a:ext cx="407013" cy="407013"/>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Freeform 37">
              <a:extLst>
                <a:ext uri="{FF2B5EF4-FFF2-40B4-BE49-F238E27FC236}">
                  <a16:creationId xmlns:a16="http://schemas.microsoft.com/office/drawing/2014/main" id="{9C024B3E-1A98-3A29-5770-6FA25987DCF4}"/>
                </a:ext>
              </a:extLst>
            </p:cNvPr>
            <p:cNvSpPr/>
            <p:nvPr/>
          </p:nvSpPr>
          <p:spPr>
            <a:xfrm>
              <a:off x="4440627" y="2770390"/>
              <a:ext cx="1913599" cy="701747"/>
            </a:xfrm>
            <a:custGeom>
              <a:avLst/>
              <a:gdLst>
                <a:gd name="connsiteX0" fmla="*/ 0 w 1913599"/>
                <a:gd name="connsiteY0" fmla="*/ 0 h 701747"/>
                <a:gd name="connsiteX1" fmla="*/ 1913599 w 1913599"/>
                <a:gd name="connsiteY1" fmla="*/ 0 h 701747"/>
                <a:gd name="connsiteX2" fmla="*/ 1913599 w 1913599"/>
                <a:gd name="connsiteY2" fmla="*/ 701747 h 701747"/>
                <a:gd name="connsiteX3" fmla="*/ 0 w 1913599"/>
                <a:gd name="connsiteY3" fmla="*/ 701747 h 701747"/>
                <a:gd name="connsiteX4" fmla="*/ 0 w 1913599"/>
                <a:gd name="connsiteY4" fmla="*/ 0 h 70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99" h="701747">
                  <a:moveTo>
                    <a:pt x="0" y="0"/>
                  </a:moveTo>
                  <a:lnTo>
                    <a:pt x="1913599" y="0"/>
                  </a:lnTo>
                  <a:lnTo>
                    <a:pt x="1913599" y="701747"/>
                  </a:lnTo>
                  <a:lnTo>
                    <a:pt x="0" y="701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ZA" sz="1600" kern="1200" dirty="0">
                  <a:latin typeface="Arial" panose="020B0604020202020204" pitchFamily="34" charset="0"/>
                  <a:cs typeface="Arial" panose="020B0604020202020204" pitchFamily="34" charset="0"/>
                </a:rPr>
                <a:t>Select Appropriate Testing Scenarios</a:t>
              </a:r>
              <a:endParaRPr lang="en-US" sz="1600" kern="1200" dirty="0">
                <a:latin typeface="Arial" panose="020B0604020202020204" pitchFamily="34" charset="0"/>
                <a:cs typeface="Arial" panose="020B0604020202020204" pitchFamily="34" charset="0"/>
              </a:endParaRPr>
            </a:p>
          </p:txBody>
        </p:sp>
      </p:grpSp>
      <p:grpSp>
        <p:nvGrpSpPr>
          <p:cNvPr id="49" name="Group 48">
            <a:extLst>
              <a:ext uri="{FF2B5EF4-FFF2-40B4-BE49-F238E27FC236}">
                <a16:creationId xmlns:a16="http://schemas.microsoft.com/office/drawing/2014/main" id="{71864620-6F4F-5DD1-DFC2-376C4BB4742A}"/>
              </a:ext>
            </a:extLst>
          </p:cNvPr>
          <p:cNvGrpSpPr/>
          <p:nvPr/>
        </p:nvGrpSpPr>
        <p:grpSpPr>
          <a:xfrm>
            <a:off x="830232" y="3914670"/>
            <a:ext cx="2279030" cy="701747"/>
            <a:chOff x="830232" y="4028970"/>
            <a:chExt cx="2279030" cy="701747"/>
          </a:xfrm>
        </p:grpSpPr>
        <p:sp>
          <p:nvSpPr>
            <p:cNvPr id="39" name="Oval 38">
              <a:extLst>
                <a:ext uri="{FF2B5EF4-FFF2-40B4-BE49-F238E27FC236}">
                  <a16:creationId xmlns:a16="http://schemas.microsoft.com/office/drawing/2014/main" id="{45A9C31F-4C50-BD88-2561-62FB5F60D181}"/>
                </a:ext>
              </a:extLst>
            </p:cNvPr>
            <p:cNvSpPr/>
            <p:nvPr/>
          </p:nvSpPr>
          <p:spPr>
            <a:xfrm>
              <a:off x="830232" y="4028970"/>
              <a:ext cx="701747" cy="70174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0" name="Rectangle 39" descr="Gears">
              <a:extLst>
                <a:ext uri="{FF2B5EF4-FFF2-40B4-BE49-F238E27FC236}">
                  <a16:creationId xmlns:a16="http://schemas.microsoft.com/office/drawing/2014/main" id="{F848A8A6-D7FD-F85B-4150-56D19523E993}"/>
                </a:ext>
              </a:extLst>
            </p:cNvPr>
            <p:cNvSpPr/>
            <p:nvPr/>
          </p:nvSpPr>
          <p:spPr>
            <a:xfrm>
              <a:off x="977599" y="4176337"/>
              <a:ext cx="407013" cy="40701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Freeform 40">
              <a:extLst>
                <a:ext uri="{FF2B5EF4-FFF2-40B4-BE49-F238E27FC236}">
                  <a16:creationId xmlns:a16="http://schemas.microsoft.com/office/drawing/2014/main" id="{36371D75-D366-FBBD-2846-769E414F964C}"/>
                </a:ext>
              </a:extLst>
            </p:cNvPr>
            <p:cNvSpPr/>
            <p:nvPr/>
          </p:nvSpPr>
          <p:spPr>
            <a:xfrm>
              <a:off x="1455144" y="4028970"/>
              <a:ext cx="1654118" cy="701747"/>
            </a:xfrm>
            <a:custGeom>
              <a:avLst/>
              <a:gdLst>
                <a:gd name="connsiteX0" fmla="*/ 0 w 1654118"/>
                <a:gd name="connsiteY0" fmla="*/ 0 h 701747"/>
                <a:gd name="connsiteX1" fmla="*/ 1654118 w 1654118"/>
                <a:gd name="connsiteY1" fmla="*/ 0 h 701747"/>
                <a:gd name="connsiteX2" fmla="*/ 1654118 w 1654118"/>
                <a:gd name="connsiteY2" fmla="*/ 701747 h 701747"/>
                <a:gd name="connsiteX3" fmla="*/ 0 w 1654118"/>
                <a:gd name="connsiteY3" fmla="*/ 701747 h 701747"/>
                <a:gd name="connsiteX4" fmla="*/ 0 w 1654118"/>
                <a:gd name="connsiteY4" fmla="*/ 0 h 70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118" h="701747">
                  <a:moveTo>
                    <a:pt x="0" y="0"/>
                  </a:moveTo>
                  <a:lnTo>
                    <a:pt x="1654118" y="0"/>
                  </a:lnTo>
                  <a:lnTo>
                    <a:pt x="1654118" y="701747"/>
                  </a:lnTo>
                  <a:lnTo>
                    <a:pt x="0" y="701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TLS &amp; SRTP Configuration</a:t>
              </a:r>
            </a:p>
          </p:txBody>
        </p:sp>
      </p:grpSp>
      <p:grpSp>
        <p:nvGrpSpPr>
          <p:cNvPr id="50" name="Group 49">
            <a:extLst>
              <a:ext uri="{FF2B5EF4-FFF2-40B4-BE49-F238E27FC236}">
                <a16:creationId xmlns:a16="http://schemas.microsoft.com/office/drawing/2014/main" id="{8215275A-BADD-3F6F-0551-DCEB102539C3}"/>
              </a:ext>
            </a:extLst>
          </p:cNvPr>
          <p:cNvGrpSpPr/>
          <p:nvPr/>
        </p:nvGrpSpPr>
        <p:grpSpPr>
          <a:xfrm>
            <a:off x="3624690" y="3914670"/>
            <a:ext cx="2628619" cy="701747"/>
            <a:chOff x="3624690" y="4028970"/>
            <a:chExt cx="2628619" cy="701747"/>
          </a:xfrm>
        </p:grpSpPr>
        <p:sp>
          <p:nvSpPr>
            <p:cNvPr id="42" name="Oval 41">
              <a:extLst>
                <a:ext uri="{FF2B5EF4-FFF2-40B4-BE49-F238E27FC236}">
                  <a16:creationId xmlns:a16="http://schemas.microsoft.com/office/drawing/2014/main" id="{CFC9C854-2741-FA6E-8E60-F4D2397C103C}"/>
                </a:ext>
              </a:extLst>
            </p:cNvPr>
            <p:cNvSpPr/>
            <p:nvPr/>
          </p:nvSpPr>
          <p:spPr>
            <a:xfrm>
              <a:off x="3624690" y="4028970"/>
              <a:ext cx="701747" cy="70174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3" name="Rectangle 42" descr="Camera">
              <a:extLst>
                <a:ext uri="{FF2B5EF4-FFF2-40B4-BE49-F238E27FC236}">
                  <a16:creationId xmlns:a16="http://schemas.microsoft.com/office/drawing/2014/main" id="{905F8A25-D953-ECFA-7C94-72F3B39DE0BB}"/>
                </a:ext>
              </a:extLst>
            </p:cNvPr>
            <p:cNvSpPr/>
            <p:nvPr/>
          </p:nvSpPr>
          <p:spPr>
            <a:xfrm>
              <a:off x="3772057" y="4176337"/>
              <a:ext cx="407013" cy="407013"/>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Freeform 43">
              <a:extLst>
                <a:ext uri="{FF2B5EF4-FFF2-40B4-BE49-F238E27FC236}">
                  <a16:creationId xmlns:a16="http://schemas.microsoft.com/office/drawing/2014/main" id="{0E174F03-BC65-5379-5D47-9A390F7462C3}"/>
                </a:ext>
              </a:extLst>
            </p:cNvPr>
            <p:cNvSpPr/>
            <p:nvPr/>
          </p:nvSpPr>
          <p:spPr>
            <a:xfrm>
              <a:off x="4327701" y="4028970"/>
              <a:ext cx="1925608" cy="701747"/>
            </a:xfrm>
            <a:custGeom>
              <a:avLst/>
              <a:gdLst>
                <a:gd name="connsiteX0" fmla="*/ 0 w 1925608"/>
                <a:gd name="connsiteY0" fmla="*/ 0 h 701747"/>
                <a:gd name="connsiteX1" fmla="*/ 1925608 w 1925608"/>
                <a:gd name="connsiteY1" fmla="*/ 0 h 701747"/>
                <a:gd name="connsiteX2" fmla="*/ 1925608 w 1925608"/>
                <a:gd name="connsiteY2" fmla="*/ 701747 h 701747"/>
                <a:gd name="connsiteX3" fmla="*/ 0 w 1925608"/>
                <a:gd name="connsiteY3" fmla="*/ 701747 h 701747"/>
                <a:gd name="connsiteX4" fmla="*/ 0 w 1925608"/>
                <a:gd name="connsiteY4" fmla="*/ 0 h 70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608" h="701747">
                  <a:moveTo>
                    <a:pt x="0" y="0"/>
                  </a:moveTo>
                  <a:lnTo>
                    <a:pt x="1925608" y="0"/>
                  </a:lnTo>
                  <a:lnTo>
                    <a:pt x="1925608" y="701747"/>
                  </a:lnTo>
                  <a:lnTo>
                    <a:pt x="0" y="701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ZA" sz="1600" kern="1200" dirty="0">
                  <a:latin typeface="Arial" panose="020B0604020202020204" pitchFamily="34" charset="0"/>
                  <a:cs typeface="Arial" panose="020B0604020202020204" pitchFamily="34" charset="0"/>
                </a:rPr>
                <a:t>Capture &amp; Analyse Network Traffic</a:t>
              </a:r>
              <a:endParaRPr lang="en-US" sz="1600" kern="12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38F78240-11E6-EF1D-793B-2AC03FD06044}"/>
              </a:ext>
            </a:extLst>
          </p:cNvPr>
          <p:cNvGrpSpPr/>
          <p:nvPr/>
        </p:nvGrpSpPr>
        <p:grpSpPr>
          <a:xfrm>
            <a:off x="2278032" y="5693950"/>
            <a:ext cx="2326412" cy="701747"/>
            <a:chOff x="830232" y="5287550"/>
            <a:chExt cx="2326412" cy="701747"/>
          </a:xfrm>
        </p:grpSpPr>
        <p:sp>
          <p:nvSpPr>
            <p:cNvPr id="45" name="Oval 44">
              <a:extLst>
                <a:ext uri="{FF2B5EF4-FFF2-40B4-BE49-F238E27FC236}">
                  <a16:creationId xmlns:a16="http://schemas.microsoft.com/office/drawing/2014/main" id="{32D457DB-842E-A89E-555D-AC8186C2B9DA}"/>
                </a:ext>
              </a:extLst>
            </p:cNvPr>
            <p:cNvSpPr/>
            <p:nvPr/>
          </p:nvSpPr>
          <p:spPr>
            <a:xfrm>
              <a:off x="830232" y="5287550"/>
              <a:ext cx="701747" cy="70174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6" name="Rectangle 45" descr="Bar chart">
              <a:extLst>
                <a:ext uri="{FF2B5EF4-FFF2-40B4-BE49-F238E27FC236}">
                  <a16:creationId xmlns:a16="http://schemas.microsoft.com/office/drawing/2014/main" id="{83A4E414-7D89-DF35-1332-BFA159CFA0C8}"/>
                </a:ext>
              </a:extLst>
            </p:cNvPr>
            <p:cNvSpPr/>
            <p:nvPr/>
          </p:nvSpPr>
          <p:spPr>
            <a:xfrm>
              <a:off x="977599" y="5434917"/>
              <a:ext cx="407013" cy="407013"/>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7EFF719-0CC0-BA18-41F8-16EB5BC46909}"/>
                </a:ext>
              </a:extLst>
            </p:cNvPr>
            <p:cNvSpPr/>
            <p:nvPr/>
          </p:nvSpPr>
          <p:spPr>
            <a:xfrm>
              <a:off x="1281784" y="5287550"/>
              <a:ext cx="1874860" cy="701747"/>
            </a:xfrm>
            <a:custGeom>
              <a:avLst/>
              <a:gdLst>
                <a:gd name="connsiteX0" fmla="*/ 0 w 1874860"/>
                <a:gd name="connsiteY0" fmla="*/ 0 h 701747"/>
                <a:gd name="connsiteX1" fmla="*/ 1874860 w 1874860"/>
                <a:gd name="connsiteY1" fmla="*/ 0 h 701747"/>
                <a:gd name="connsiteX2" fmla="*/ 1874860 w 1874860"/>
                <a:gd name="connsiteY2" fmla="*/ 701747 h 701747"/>
                <a:gd name="connsiteX3" fmla="*/ 0 w 1874860"/>
                <a:gd name="connsiteY3" fmla="*/ 701747 h 701747"/>
                <a:gd name="connsiteX4" fmla="*/ 0 w 1874860"/>
                <a:gd name="connsiteY4" fmla="*/ 0 h 70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860" h="701747">
                  <a:moveTo>
                    <a:pt x="0" y="0"/>
                  </a:moveTo>
                  <a:lnTo>
                    <a:pt x="1874860" y="0"/>
                  </a:lnTo>
                  <a:lnTo>
                    <a:pt x="1874860" y="701747"/>
                  </a:lnTo>
                  <a:lnTo>
                    <a:pt x="0" y="7017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100000"/>
                </a:lnSpc>
                <a:spcBef>
                  <a:spcPct val="0"/>
                </a:spcBef>
                <a:spcAft>
                  <a:spcPct val="35000"/>
                </a:spcAft>
                <a:buNone/>
              </a:pPr>
              <a:r>
                <a:rPr lang="en-ZA" sz="1600" kern="1200" dirty="0">
                  <a:latin typeface="Arial" panose="020B0604020202020204" pitchFamily="34" charset="0"/>
                  <a:cs typeface="Arial" panose="020B0604020202020204" pitchFamily="34" charset="0"/>
                </a:rPr>
                <a:t>Quantitative Analysis</a:t>
              </a:r>
              <a:endParaRPr lang="en-US" sz="1600" kern="1200" dirty="0">
                <a:latin typeface="Arial" panose="020B0604020202020204" pitchFamily="34" charset="0"/>
                <a:cs typeface="Arial" panose="020B0604020202020204" pitchFamily="34" charset="0"/>
              </a:endParaRPr>
            </a:p>
          </p:txBody>
        </p:sp>
      </p:grpSp>
      <p:sp>
        <p:nvSpPr>
          <p:cNvPr id="14"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7" name="Oval 16">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icroscope">
            <a:extLst>
              <a:ext uri="{FF2B5EF4-FFF2-40B4-BE49-F238E27FC236}">
                <a16:creationId xmlns:a16="http://schemas.microsoft.com/office/drawing/2014/main" id="{7F66B1DF-B2F3-9EB0-303F-911B4D9C1D9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99594" y="2480831"/>
            <a:ext cx="3536756" cy="3536756"/>
          </a:xfrm>
          <a:prstGeom prst="rect">
            <a:avLst/>
          </a:prstGeom>
        </p:spPr>
      </p:pic>
      <p:sp>
        <p:nvSpPr>
          <p:cNvPr id="31" name="Striped Right Arrow 30">
            <a:extLst>
              <a:ext uri="{FF2B5EF4-FFF2-40B4-BE49-F238E27FC236}">
                <a16:creationId xmlns:a16="http://schemas.microsoft.com/office/drawing/2014/main" id="{9683BC6D-1A78-EEEA-9397-D7EEF7206B97}"/>
              </a:ext>
            </a:extLst>
          </p:cNvPr>
          <p:cNvSpPr/>
          <p:nvPr/>
        </p:nvSpPr>
        <p:spPr>
          <a:xfrm>
            <a:off x="2832412" y="4746107"/>
            <a:ext cx="863479" cy="2642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triped Right Arrow 52">
            <a:extLst>
              <a:ext uri="{FF2B5EF4-FFF2-40B4-BE49-F238E27FC236}">
                <a16:creationId xmlns:a16="http://schemas.microsoft.com/office/drawing/2014/main" id="{02A688F3-EFF4-B88C-845C-8B47AB8B2AFA}"/>
              </a:ext>
            </a:extLst>
          </p:cNvPr>
          <p:cNvSpPr/>
          <p:nvPr/>
        </p:nvSpPr>
        <p:spPr>
          <a:xfrm rot="10800000">
            <a:off x="2794312" y="5050907"/>
            <a:ext cx="863479" cy="2642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Audio 55">
            <a:hlinkClick r:id="" action="ppaction://media"/>
            <a:extLst>
              <a:ext uri="{FF2B5EF4-FFF2-40B4-BE49-F238E27FC236}">
                <a16:creationId xmlns:a16="http://schemas.microsoft.com/office/drawing/2014/main" id="{CC183E24-4B89-9F7E-6436-CED96F67AB22}"/>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111290554"/>
      </p:ext>
    </p:extLst>
  </p:cSld>
  <p:clrMapOvr>
    <a:masterClrMapping/>
  </p:clrMapOvr>
  <mc:AlternateContent xmlns:mc="http://schemas.openxmlformats.org/markup-compatibility/2006" xmlns:p14="http://schemas.microsoft.com/office/powerpoint/2010/main">
    <mc:Choice Requires="p14">
      <p:transition spd="slow" p14:dur="2000" advTm="121664"/>
    </mc:Choice>
    <mc:Fallback xmlns="">
      <p:transition spd="slow" advTm="121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dissolv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dissolv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ssolv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dissolv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56"/>
                </p:tgtEl>
              </p:cMediaNode>
            </p:audio>
          </p:childTnLst>
        </p:cTn>
      </p:par>
    </p:tnLst>
    <p:bldLst>
      <p:bldP spid="31" grpId="0" animBg="1"/>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6.1|3.8|3|5.6|8.4|5.8|2.1|3.2|8.6"/>
</p:tagLst>
</file>

<file path=ppt/tags/tag10.xml><?xml version="1.0" encoding="utf-8"?>
<p:tagLst xmlns:a="http://schemas.openxmlformats.org/drawingml/2006/main" xmlns:r="http://schemas.openxmlformats.org/officeDocument/2006/relationships" xmlns:p="http://schemas.openxmlformats.org/presentationml/2006/main">
  <p:tag name="TIMING" val="|3.3|9.6|9.1|3.2|6.7|5.9|6.4"/>
</p:tagLst>
</file>

<file path=ppt/tags/tag2.xml><?xml version="1.0" encoding="utf-8"?>
<p:tagLst xmlns:a="http://schemas.openxmlformats.org/drawingml/2006/main" xmlns:r="http://schemas.openxmlformats.org/officeDocument/2006/relationships" xmlns:p="http://schemas.openxmlformats.org/presentationml/2006/main">
  <p:tag name="TIMING" val="|3.3"/>
</p:tagLst>
</file>

<file path=ppt/tags/tag3.xml><?xml version="1.0" encoding="utf-8"?>
<p:tagLst xmlns:a="http://schemas.openxmlformats.org/drawingml/2006/main" xmlns:r="http://schemas.openxmlformats.org/officeDocument/2006/relationships" xmlns:p="http://schemas.openxmlformats.org/presentationml/2006/main">
  <p:tag name="TIMING" val="|1.4|16.5|38|51.3"/>
</p:tagLst>
</file>

<file path=ppt/tags/tag4.xml><?xml version="1.0" encoding="utf-8"?>
<p:tagLst xmlns:a="http://schemas.openxmlformats.org/drawingml/2006/main" xmlns:r="http://schemas.openxmlformats.org/officeDocument/2006/relationships" xmlns:p="http://schemas.openxmlformats.org/presentationml/2006/main">
  <p:tag name="TIMING" val="|6.8|8.7|7.2|11.5"/>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ags/tag6.xml><?xml version="1.0" encoding="utf-8"?>
<p:tagLst xmlns:a="http://schemas.openxmlformats.org/drawingml/2006/main" xmlns:r="http://schemas.openxmlformats.org/officeDocument/2006/relationships" xmlns:p="http://schemas.openxmlformats.org/presentationml/2006/main">
  <p:tag name="TIMING" val="|3.6|15.8|2.2|2.3|10.7|10.8"/>
</p:tagLst>
</file>

<file path=ppt/tags/tag7.xml><?xml version="1.0" encoding="utf-8"?>
<p:tagLst xmlns:a="http://schemas.openxmlformats.org/drawingml/2006/main" xmlns:r="http://schemas.openxmlformats.org/officeDocument/2006/relationships" xmlns:p="http://schemas.openxmlformats.org/presentationml/2006/main">
  <p:tag name="TIMING" val="|41.6|33.1|13.4|53.6|12.7|31.9|9"/>
</p:tagLst>
</file>

<file path=ppt/tags/tag8.xml><?xml version="1.0" encoding="utf-8"?>
<p:tagLst xmlns:a="http://schemas.openxmlformats.org/drawingml/2006/main" xmlns:r="http://schemas.openxmlformats.org/officeDocument/2006/relationships" xmlns:p="http://schemas.openxmlformats.org/presentationml/2006/main">
  <p:tag name="TIMING" val="|7.8|5.5|19.2|21.5|6.3|2.1|17.9"/>
</p:tagLst>
</file>

<file path=ppt/tags/tag9.xml><?xml version="1.0" encoding="utf-8"?>
<p:tagLst xmlns:a="http://schemas.openxmlformats.org/drawingml/2006/main" xmlns:r="http://schemas.openxmlformats.org/officeDocument/2006/relationships" xmlns:p="http://schemas.openxmlformats.org/presentationml/2006/main">
  <p:tag name="TIMING" val="|2.8|9.1"/>
</p:tagLst>
</file>

<file path=ppt/theme/theme1.xml><?xml version="1.0" encoding="utf-8"?>
<a:theme xmlns:a="http://schemas.openxmlformats.org/drawingml/2006/main" name="ConfettiVTI">
  <a:themeElements>
    <a:clrScheme name="AnalogousFromDarkSeedLeftStep">
      <a:dk1>
        <a:srgbClr val="000000"/>
      </a:dk1>
      <a:lt1>
        <a:srgbClr val="FFFFFF"/>
      </a:lt1>
      <a:dk2>
        <a:srgbClr val="1A1634"/>
      </a:dk2>
      <a:lt2>
        <a:srgbClr val="F0F3F3"/>
      </a:lt2>
      <a:accent1>
        <a:srgbClr val="E72950"/>
      </a:accent1>
      <a:accent2>
        <a:srgbClr val="D5178E"/>
      </a:accent2>
      <a:accent3>
        <a:srgbClr val="DF29E7"/>
      </a:accent3>
      <a:accent4>
        <a:srgbClr val="7E17D5"/>
      </a:accent4>
      <a:accent5>
        <a:srgbClr val="4129E7"/>
      </a:accent5>
      <a:accent6>
        <a:srgbClr val="174ED5"/>
      </a:accent6>
      <a:hlink>
        <a:srgbClr val="7351C5"/>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{47C88DB7-050B-9044-8E53-0BFC3AA7F9B3}tf10001076</Template>
  <TotalTime>6754</TotalTime>
  <Words>3048</Words>
  <Application>Microsoft Macintosh PowerPoint</Application>
  <PresentationFormat>Widescreen</PresentationFormat>
  <Paragraphs>202</Paragraphs>
  <Slides>14</Slides>
  <Notes>13</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Nova</vt:lpstr>
      <vt:lpstr>ConfettiVTI</vt:lpstr>
      <vt:lpstr>Research Proposal Presentation</vt:lpstr>
      <vt:lpstr>Agenda</vt:lpstr>
      <vt:lpstr>Project Title </vt:lpstr>
      <vt:lpstr>VoIP, TLS &amp; SRTP</vt:lpstr>
      <vt:lpstr>Research Problem: Significance &amp; Contribution to the Discipline</vt:lpstr>
      <vt:lpstr>Research Question</vt:lpstr>
      <vt:lpstr>Aims and Objectives</vt:lpstr>
      <vt:lpstr>Literature Review</vt:lpstr>
      <vt:lpstr>Research Methodology</vt:lpstr>
      <vt:lpstr>Ethical Considerations &amp; Risk Assessment </vt:lpstr>
      <vt:lpstr>Description of Artefacts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Presentation</dc:title>
  <dc:creator>Khan, Zihaad</dc:creator>
  <cp:lastModifiedBy>Zihaad Khan, Vodacom (External)</cp:lastModifiedBy>
  <cp:revision>41</cp:revision>
  <dcterms:created xsi:type="dcterms:W3CDTF">2023-03-26T12:13:40Z</dcterms:created>
  <dcterms:modified xsi:type="dcterms:W3CDTF">2023-04-03T03:37:44Z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59f705-2ba0-454b-9cfc-6ce5bcaac040_Enabled">
    <vt:lpwstr>true</vt:lpwstr>
  </property>
  <property fmtid="{D5CDD505-2E9C-101B-9397-08002B2CF9AE}" pid="3" name="MSIP_Label_0359f705-2ba0-454b-9cfc-6ce5bcaac040_SetDate">
    <vt:lpwstr>2023-03-29T07:30:09Z</vt:lpwstr>
  </property>
  <property fmtid="{D5CDD505-2E9C-101B-9397-08002B2CF9AE}" pid="4" name="MSIP_Label_0359f705-2ba0-454b-9cfc-6ce5bcaac040_Method">
    <vt:lpwstr>Standard</vt:lpwstr>
  </property>
  <property fmtid="{D5CDD505-2E9C-101B-9397-08002B2CF9AE}" pid="5" name="MSIP_Label_0359f705-2ba0-454b-9cfc-6ce5bcaac040_Name">
    <vt:lpwstr>0359f705-2ba0-454b-9cfc-6ce5bcaac040</vt:lpwstr>
  </property>
  <property fmtid="{D5CDD505-2E9C-101B-9397-08002B2CF9AE}" pid="6" name="MSIP_Label_0359f705-2ba0-454b-9cfc-6ce5bcaac040_SiteId">
    <vt:lpwstr>68283f3b-8487-4c86-adb3-a5228f18b893</vt:lpwstr>
  </property>
  <property fmtid="{D5CDD505-2E9C-101B-9397-08002B2CF9AE}" pid="7" name="MSIP_Label_0359f705-2ba0-454b-9cfc-6ce5bcaac040_ActionId">
    <vt:lpwstr>e98e7fbe-83fa-4087-a07b-8eb5e8ae51c5</vt:lpwstr>
  </property>
  <property fmtid="{D5CDD505-2E9C-101B-9397-08002B2CF9AE}" pid="8" name="MSIP_Label_0359f705-2ba0-454b-9cfc-6ce5bcaac040_ContentBits">
    <vt:lpwstr>2</vt:lpwstr>
  </property>
  <property fmtid="{D5CDD505-2E9C-101B-9397-08002B2CF9AE}" pid="9" name="ClassificationContentMarkingFooterLocations">
    <vt:lpwstr>ConfettiVTI:11</vt:lpwstr>
  </property>
  <property fmtid="{D5CDD505-2E9C-101B-9397-08002B2CF9AE}" pid="10" name="ClassificationContentMarkingFooterText">
    <vt:lpwstr>C2 General</vt:lpwstr>
  </property>
</Properties>
</file>